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Montserrat SemiBold"/>
      <p:regular r:id="rId43"/>
      <p:bold r:id="rId44"/>
      <p:italic r:id="rId45"/>
      <p:boldItalic r:id="rId46"/>
    </p:embeddedFont>
    <p:embeddedFont>
      <p:font typeface="Montserrat"/>
      <p:regular r:id="rId47"/>
      <p:bold r:id="rId48"/>
      <p:italic r:id="rId49"/>
      <p:boldItalic r:id="rId50"/>
    </p:embeddedFont>
    <p:embeddedFont>
      <p:font typeface="Montserrat Medium"/>
      <p:regular r:id="rId51"/>
      <p:bold r:id="rId52"/>
      <p:italic r:id="rId53"/>
      <p:boldItalic r:id="rId54"/>
    </p:embeddedFont>
    <p:embeddedFont>
      <p:font typeface="Montserrat Light"/>
      <p:regular r:id="rId55"/>
      <p:bold r:id="rId56"/>
      <p:italic r:id="rId57"/>
      <p:boldItalic r:id="rId58"/>
    </p:embeddedFont>
    <p:embeddedFont>
      <p:font typeface="Montserrat ExtraLight"/>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42" Type="http://schemas.openxmlformats.org/officeDocument/2006/relationships/slide" Target="slides/slide37.xml"/><Relationship Id="rId47" Type="http://schemas.openxmlformats.org/officeDocument/2006/relationships/font" Target="fonts/Montserrat-regular.fntdata"/><Relationship Id="rId34" Type="http://schemas.openxmlformats.org/officeDocument/2006/relationships/slide" Target="slides/slide29.xml"/><Relationship Id="rId21" Type="http://schemas.openxmlformats.org/officeDocument/2006/relationships/slide" Target="slides/slide16.xml"/><Relationship Id="rId50" Type="http://schemas.openxmlformats.org/officeDocument/2006/relationships/font" Target="fonts/Montserrat-boldItalic.fntdata"/><Relationship Id="rId55" Type="http://schemas.openxmlformats.org/officeDocument/2006/relationships/font" Target="fonts/MontserratLight-regular.fntdata"/><Relationship Id="rId63" Type="http://schemas.openxmlformats.org/officeDocument/2006/relationships/customXml" Target="../customXml/item1.xml"/><Relationship Id="rId7" Type="http://schemas.openxmlformats.org/officeDocument/2006/relationships/slide" Target="slides/slide2.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slide" Target="slides/slide35.xml"/><Relationship Id="rId45" Type="http://schemas.openxmlformats.org/officeDocument/2006/relationships/font" Target="fonts/MontserratSemiBold-italic.fntdata"/><Relationship Id="rId32" Type="http://schemas.openxmlformats.org/officeDocument/2006/relationships/slide" Target="slides/slide27.xml"/><Relationship Id="rId37" Type="http://schemas.openxmlformats.org/officeDocument/2006/relationships/slide" Target="slides/slide32.xml"/><Relationship Id="rId24" Type="http://schemas.openxmlformats.org/officeDocument/2006/relationships/slide" Target="slides/slide19.xml"/><Relationship Id="rId53" Type="http://schemas.openxmlformats.org/officeDocument/2006/relationships/font" Target="fonts/MontserratMedium-italic.fntdata"/><Relationship Id="rId11" Type="http://schemas.openxmlformats.org/officeDocument/2006/relationships/slide" Target="slides/slide6.xml"/><Relationship Id="rId58" Type="http://schemas.openxmlformats.org/officeDocument/2006/relationships/font" Target="fonts/MontserratLight-boldItalic.fntdata"/><Relationship Id="rId5" Type="http://schemas.openxmlformats.org/officeDocument/2006/relationships/notesMaster" Target="notesMasters/notesMaster1.xml"/><Relationship Id="rId61" Type="http://schemas.openxmlformats.org/officeDocument/2006/relationships/font" Target="fonts/MontserratExtraLight-italic.fntdata"/><Relationship Id="rId19" Type="http://schemas.openxmlformats.org/officeDocument/2006/relationships/slide" Target="slides/slide14.xml"/><Relationship Id="rId43" Type="http://schemas.openxmlformats.org/officeDocument/2006/relationships/font" Target="fonts/MontserratSemiBold-regular.fntdata"/><Relationship Id="rId48" Type="http://schemas.openxmlformats.org/officeDocument/2006/relationships/font" Target="fonts/Montserrat-bold.fntdata"/><Relationship Id="rId30" Type="http://schemas.openxmlformats.org/officeDocument/2006/relationships/slide" Target="slides/slide25.xml"/><Relationship Id="rId35" Type="http://schemas.openxmlformats.org/officeDocument/2006/relationships/slide" Target="slides/slide30.xml"/><Relationship Id="rId22" Type="http://schemas.openxmlformats.org/officeDocument/2006/relationships/slide" Target="slides/slide17.xml"/><Relationship Id="rId27" Type="http://schemas.openxmlformats.org/officeDocument/2006/relationships/slide" Target="slides/slide22.xml"/><Relationship Id="rId56" Type="http://schemas.openxmlformats.org/officeDocument/2006/relationships/font" Target="fonts/MontserratLight-bold.fntdata"/><Relationship Id="rId14" Type="http://schemas.openxmlformats.org/officeDocument/2006/relationships/slide" Target="slides/slide9.xml"/><Relationship Id="rId64" Type="http://schemas.openxmlformats.org/officeDocument/2006/relationships/customXml" Target="../customXml/item2.xml"/><Relationship Id="rId8" Type="http://schemas.openxmlformats.org/officeDocument/2006/relationships/slide" Target="slides/slide3.xml"/><Relationship Id="rId51" Type="http://schemas.openxmlformats.org/officeDocument/2006/relationships/font" Target="fonts/MontserratMedium-regular.fntdata"/><Relationship Id="rId3" Type="http://schemas.openxmlformats.org/officeDocument/2006/relationships/presProps" Target="presProps.xml"/><Relationship Id="rId46" Type="http://schemas.openxmlformats.org/officeDocument/2006/relationships/font" Target="fonts/MontserratSemiBold-boldItalic.fntdata"/><Relationship Id="rId33" Type="http://schemas.openxmlformats.org/officeDocument/2006/relationships/slide" Target="slides/slide28.xml"/><Relationship Id="rId38" Type="http://schemas.openxmlformats.org/officeDocument/2006/relationships/slide" Target="slides/slide33.xml"/><Relationship Id="rId25" Type="http://schemas.openxmlformats.org/officeDocument/2006/relationships/slide" Target="slides/slide20.xml"/><Relationship Id="rId12" Type="http://schemas.openxmlformats.org/officeDocument/2006/relationships/slide" Target="slides/slide7.xml"/><Relationship Id="rId59" Type="http://schemas.openxmlformats.org/officeDocument/2006/relationships/font" Target="fonts/MontserratExtraLight-regular.fntdata"/><Relationship Id="rId17" Type="http://schemas.openxmlformats.org/officeDocument/2006/relationships/slide" Target="slides/slide12.xml"/><Relationship Id="rId41" Type="http://schemas.openxmlformats.org/officeDocument/2006/relationships/slide" Target="slides/slide36.xml"/><Relationship Id="rId62" Type="http://schemas.openxmlformats.org/officeDocument/2006/relationships/font" Target="fonts/MontserratExtraLight-boldItalic.fntdata"/><Relationship Id="rId20" Type="http://schemas.openxmlformats.org/officeDocument/2006/relationships/slide" Target="slides/slide15.xml"/><Relationship Id="rId54" Type="http://schemas.openxmlformats.org/officeDocument/2006/relationships/font" Target="fonts/MontserratMedium-boldItalic.fntdata"/><Relationship Id="rId1" Type="http://schemas.openxmlformats.org/officeDocument/2006/relationships/theme" Target="theme/theme1.xml"/><Relationship Id="rId6" Type="http://schemas.openxmlformats.org/officeDocument/2006/relationships/slide" Target="slides/slide1.xml"/><Relationship Id="rId49" Type="http://schemas.openxmlformats.org/officeDocument/2006/relationships/font" Target="fonts/Montserrat-italic.fntdata"/><Relationship Id="rId36" Type="http://schemas.openxmlformats.org/officeDocument/2006/relationships/slide" Target="slides/slide31.xml"/><Relationship Id="rId23" Type="http://schemas.openxmlformats.org/officeDocument/2006/relationships/slide" Target="slides/slide18.xml"/><Relationship Id="rId28" Type="http://schemas.openxmlformats.org/officeDocument/2006/relationships/slide" Target="slides/slide23.xml"/><Relationship Id="rId57" Type="http://schemas.openxmlformats.org/officeDocument/2006/relationships/font" Target="fonts/MontserratLight-italic.fntdata"/><Relationship Id="rId15" Type="http://schemas.openxmlformats.org/officeDocument/2006/relationships/slide" Target="slides/slide10.xml"/><Relationship Id="rId44" Type="http://schemas.openxmlformats.org/officeDocument/2006/relationships/font" Target="fonts/MontserratSemiBold-bold.fntdata"/><Relationship Id="rId31" Type="http://schemas.openxmlformats.org/officeDocument/2006/relationships/slide" Target="slides/slide26.xml"/><Relationship Id="rId60" Type="http://schemas.openxmlformats.org/officeDocument/2006/relationships/font" Target="fonts/MontserratExtraLight-bold.fntdata"/><Relationship Id="rId52" Type="http://schemas.openxmlformats.org/officeDocument/2006/relationships/font" Target="fonts/MontserratMedium-bold.fntdata"/><Relationship Id="rId10" Type="http://schemas.openxmlformats.org/officeDocument/2006/relationships/slide" Target="slides/slide5.xml"/><Relationship Id="rId65" Type="http://schemas.openxmlformats.org/officeDocument/2006/relationships/customXml" Target="../customXml/item3.xml"/><Relationship Id="rId4" Type="http://schemas.openxmlformats.org/officeDocument/2006/relationships/slideMaster" Target="slideMasters/slideMaster1.xml"/><Relationship Id="rId9" Type="http://schemas.openxmlformats.org/officeDocument/2006/relationships/slide" Target="slides/slide4.xml"/><Relationship Id="rId39" Type="http://schemas.openxmlformats.org/officeDocument/2006/relationships/slide" Target="slides/slide34.xml"/><Relationship Id="rId13" Type="http://schemas.openxmlformats.org/officeDocument/2006/relationships/slide" Target="slides/slide8.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bdc90cffda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bdc90cffda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bdc90cffda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bdc90cffda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bdc90cffd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bdc90cffd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bdc90cffda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bdc90cffda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bdc90cffda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bdc90cffda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bdc90cffda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bdc90cffda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bdc90cffda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bdc90cffda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dc90cffda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bdc90cffda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bdc90cffda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bdc90cffda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bdc90cffda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bdc90cffda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bdc90cffd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bdc90cffd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bdc90cffda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bdc90cffda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bdc90cffda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dc90cffda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bdc90cffda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bdc90cffda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bdc90cffda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bdc90cffda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dc90cffda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dc90cffda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bdc90cffda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bdc90cffda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bdc90cffda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bdc90cffda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bdc90cffda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bdc90cffda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bdc90cffda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bdc90cffda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bdc90cffda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bdc90cffda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bdc90cffd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bdc90cffda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bdc90cffda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bdc90cffda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bdc90cffda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bdc90cffda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bdc90cffda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bdc90cffda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bdc90cffda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bdc90cffda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bdc90cffda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bdc90cffda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bdc90cffda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bdc90cffda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bdc90cffda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bdc90cffda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bdc90cffda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bdc90cffda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bdc90cffda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bdc90cffda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bdc90cffda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bdc90cffda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dc90cffda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dc90cffda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dc90cffda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dc90cffda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bdc90cffda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bdc90cffda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dc90cffda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dc90cffda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24.png"/><Relationship Id="rId7"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29.png"/><Relationship Id="rId7"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31.png"/><Relationship Id="rId7"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4.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33.png"/><Relationship Id="rId7"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35.pn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42.png"/><Relationship Id="rId5"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46.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54.png"/><Relationship Id="rId7"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45.png"/><Relationship Id="rId5"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43.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50.png"/><Relationship Id="rId7"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41.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22.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9.png"/><Relationship Id="rId5"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B53FF"/>
            </a:gs>
            <a:gs pos="100000">
              <a:srgbClr val="40BBFF"/>
            </a:gs>
          </a:gsLst>
          <a:lin ang="10800025" scaled="0"/>
        </a:gra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151344" y="3330600"/>
            <a:ext cx="1400175" cy="1343025"/>
          </a:xfrm>
          <a:prstGeom prst="rect">
            <a:avLst/>
          </a:prstGeom>
          <a:noFill/>
          <a:ln>
            <a:noFill/>
          </a:ln>
        </p:spPr>
      </p:pic>
      <p:sp>
        <p:nvSpPr>
          <p:cNvPr id="55" name="Google Shape;55;p13"/>
          <p:cNvSpPr/>
          <p:nvPr/>
        </p:nvSpPr>
        <p:spPr>
          <a:xfrm>
            <a:off x="8296425" y="4282500"/>
            <a:ext cx="697800" cy="695400"/>
          </a:xfrm>
          <a:prstGeom prst="roundRect">
            <a:avLst>
              <a:gd fmla="val 16667" name="adj"/>
            </a:avLst>
          </a:prstGeom>
          <a:solidFill>
            <a:schemeClr val="lt1"/>
          </a:solidFill>
          <a:ln>
            <a:noFill/>
          </a:ln>
          <a:effectLst>
            <a:reflection blurRad="0" dir="0" dist="0" endA="0" endPos="22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7457913" y="4282500"/>
            <a:ext cx="697800" cy="695400"/>
          </a:xfrm>
          <a:prstGeom prst="roundRect">
            <a:avLst>
              <a:gd fmla="val 16667" name="adj"/>
            </a:avLst>
          </a:prstGeom>
          <a:solidFill>
            <a:schemeClr val="lt1"/>
          </a:solidFill>
          <a:ln>
            <a:noFill/>
          </a:ln>
          <a:effectLst>
            <a:reflection blurRad="0" dir="0" dist="0" endA="0" endPos="22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ctrTitle"/>
          </p:nvPr>
        </p:nvSpPr>
        <p:spPr>
          <a:xfrm>
            <a:off x="4738775" y="538421"/>
            <a:ext cx="4255500" cy="130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pt-BR" sz="3200">
                <a:solidFill>
                  <a:schemeClr val="lt1"/>
                </a:solidFill>
                <a:latin typeface="Montserrat"/>
                <a:ea typeface="Montserrat"/>
                <a:cs typeface="Montserrat"/>
                <a:sym typeface="Montserrat"/>
              </a:rPr>
              <a:t>TESTE DE USABILIDADE</a:t>
            </a:r>
            <a:endParaRPr b="1" sz="3200">
              <a:solidFill>
                <a:schemeClr val="lt1"/>
              </a:solidFill>
              <a:latin typeface="Montserrat"/>
              <a:ea typeface="Montserrat"/>
              <a:cs typeface="Montserrat"/>
              <a:sym typeface="Montserrat"/>
            </a:endParaRPr>
          </a:p>
        </p:txBody>
      </p:sp>
      <p:sp>
        <p:nvSpPr>
          <p:cNvPr id="58" name="Google Shape;58;p13"/>
          <p:cNvSpPr txBox="1"/>
          <p:nvPr>
            <p:ph idx="1" type="subTitle"/>
          </p:nvPr>
        </p:nvSpPr>
        <p:spPr>
          <a:xfrm>
            <a:off x="4738775" y="1876350"/>
            <a:ext cx="4255500" cy="6954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770"/>
              <a:buNone/>
            </a:pPr>
            <a:r>
              <a:rPr lang="pt-BR" sz="1800">
                <a:solidFill>
                  <a:schemeClr val="lt1"/>
                </a:solidFill>
                <a:latin typeface="Montserrat"/>
                <a:ea typeface="Montserrat"/>
                <a:cs typeface="Montserrat"/>
                <a:sym typeface="Montserrat"/>
              </a:rPr>
              <a:t>Consolidação dos teste do </a:t>
            </a:r>
            <a:r>
              <a:rPr lang="pt-BR" sz="1800">
                <a:solidFill>
                  <a:schemeClr val="lt1"/>
                </a:solidFill>
                <a:latin typeface="Montserrat"/>
                <a:ea typeface="Montserrat"/>
                <a:cs typeface="Montserrat"/>
                <a:sym typeface="Montserrat"/>
              </a:rPr>
              <a:t>App Sebrae</a:t>
            </a:r>
            <a:endParaRPr sz="1800">
              <a:solidFill>
                <a:schemeClr val="lt1"/>
              </a:solidFill>
              <a:latin typeface="Montserrat"/>
              <a:ea typeface="Montserrat"/>
              <a:cs typeface="Montserrat"/>
              <a:sym typeface="Montserrat"/>
            </a:endParaRPr>
          </a:p>
        </p:txBody>
      </p:sp>
      <p:pic>
        <p:nvPicPr>
          <p:cNvPr id="59" name="Google Shape;59;p13"/>
          <p:cNvPicPr preferRelativeResize="0"/>
          <p:nvPr/>
        </p:nvPicPr>
        <p:blipFill>
          <a:blip r:embed="rId4">
            <a:alphaModFix/>
          </a:blip>
          <a:stretch>
            <a:fillRect/>
          </a:stretch>
        </p:blipFill>
        <p:spPr>
          <a:xfrm>
            <a:off x="0" y="1597375"/>
            <a:ext cx="5673769" cy="3546125"/>
          </a:xfrm>
          <a:prstGeom prst="rect">
            <a:avLst/>
          </a:prstGeom>
          <a:noFill/>
          <a:ln>
            <a:noFill/>
          </a:ln>
        </p:spPr>
      </p:pic>
      <p:pic>
        <p:nvPicPr>
          <p:cNvPr id="60" name="Google Shape;60;p13"/>
          <p:cNvPicPr preferRelativeResize="0"/>
          <p:nvPr/>
        </p:nvPicPr>
        <p:blipFill>
          <a:blip r:embed="rId5">
            <a:alphaModFix/>
          </a:blip>
          <a:stretch>
            <a:fillRect/>
          </a:stretch>
        </p:blipFill>
        <p:spPr>
          <a:xfrm>
            <a:off x="-6" y="-12"/>
            <a:ext cx="2914650" cy="1381125"/>
          </a:xfrm>
          <a:prstGeom prst="rect">
            <a:avLst/>
          </a:prstGeom>
          <a:noFill/>
          <a:ln>
            <a:noFill/>
          </a:ln>
        </p:spPr>
      </p:pic>
      <p:pic>
        <p:nvPicPr>
          <p:cNvPr id="61" name="Google Shape;61;p13"/>
          <p:cNvPicPr preferRelativeResize="0"/>
          <p:nvPr/>
        </p:nvPicPr>
        <p:blipFill>
          <a:blip r:embed="rId6">
            <a:alphaModFix/>
          </a:blip>
          <a:stretch>
            <a:fillRect/>
          </a:stretch>
        </p:blipFill>
        <p:spPr>
          <a:xfrm>
            <a:off x="8342562" y="4328525"/>
            <a:ext cx="605525" cy="603350"/>
          </a:xfrm>
          <a:prstGeom prst="rect">
            <a:avLst/>
          </a:prstGeom>
          <a:noFill/>
          <a:ln>
            <a:noFill/>
          </a:ln>
        </p:spPr>
      </p:pic>
      <p:pic>
        <p:nvPicPr>
          <p:cNvPr id="62" name="Google Shape;62;p13"/>
          <p:cNvPicPr preferRelativeResize="0"/>
          <p:nvPr/>
        </p:nvPicPr>
        <p:blipFill>
          <a:blip r:embed="rId7">
            <a:alphaModFix/>
          </a:blip>
          <a:stretch>
            <a:fillRect/>
          </a:stretch>
        </p:blipFill>
        <p:spPr>
          <a:xfrm>
            <a:off x="7504063" y="4466551"/>
            <a:ext cx="605527" cy="327301"/>
          </a:xfrm>
          <a:prstGeom prst="rect">
            <a:avLst/>
          </a:prstGeom>
          <a:noFill/>
          <a:ln>
            <a:noFill/>
          </a:ln>
        </p:spPr>
      </p:pic>
      <p:sp>
        <p:nvSpPr>
          <p:cNvPr id="63" name="Google Shape;63;p13"/>
          <p:cNvSpPr txBox="1"/>
          <p:nvPr>
            <p:ph idx="1" type="subTitle"/>
          </p:nvPr>
        </p:nvSpPr>
        <p:spPr>
          <a:xfrm>
            <a:off x="5503800" y="4633200"/>
            <a:ext cx="1767300" cy="344700"/>
          </a:xfrm>
          <a:prstGeom prst="rect">
            <a:avLst/>
          </a:prstGeom>
        </p:spPr>
        <p:txBody>
          <a:bodyPr anchorCtr="0" anchor="t" bIns="91425" lIns="91425" spcFirstLastPara="1" rIns="91425" wrap="square" tIns="91425">
            <a:spAutoFit/>
          </a:bodyPr>
          <a:lstStyle/>
          <a:p>
            <a:pPr indent="0" lvl="0" marL="0" rtl="0" algn="l">
              <a:lnSpc>
                <a:spcPct val="80000"/>
              </a:lnSpc>
              <a:spcBef>
                <a:spcPts val="0"/>
              </a:spcBef>
              <a:spcAft>
                <a:spcPts val="0"/>
              </a:spcAft>
              <a:buSzPts val="770"/>
              <a:buNone/>
            </a:pPr>
            <a:r>
              <a:rPr lang="pt-BR" sz="1300">
                <a:solidFill>
                  <a:schemeClr val="lt1"/>
                </a:solidFill>
                <a:latin typeface="Montserrat Light"/>
                <a:ea typeface="Montserrat Light"/>
                <a:cs typeface="Montserrat Light"/>
                <a:sym typeface="Montserrat Light"/>
              </a:rPr>
              <a:t>Dezembro de 2022</a:t>
            </a:r>
            <a:endParaRPr sz="1300">
              <a:solidFill>
                <a:schemeClr val="lt1"/>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id="177" name="Google Shape;177;p22"/>
          <p:cNvPicPr preferRelativeResize="0"/>
          <p:nvPr/>
        </p:nvPicPr>
        <p:blipFill>
          <a:blip r:embed="rId3">
            <a:alphaModFix/>
          </a:blip>
          <a:stretch>
            <a:fillRect/>
          </a:stretch>
        </p:blipFill>
        <p:spPr>
          <a:xfrm>
            <a:off x="3474925" y="-76200"/>
            <a:ext cx="2964900" cy="1404931"/>
          </a:xfrm>
          <a:prstGeom prst="rect">
            <a:avLst/>
          </a:prstGeom>
          <a:noFill/>
          <a:ln>
            <a:noFill/>
          </a:ln>
        </p:spPr>
      </p:pic>
      <p:sp>
        <p:nvSpPr>
          <p:cNvPr id="178" name="Google Shape;178;p22"/>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3</a:t>
            </a:r>
            <a:r>
              <a:rPr lang="pt-BR" sz="1900">
                <a:solidFill>
                  <a:schemeClr val="lt1"/>
                </a:solidFill>
                <a:latin typeface="Montserrat SemiBold"/>
                <a:ea typeface="Montserrat SemiBold"/>
                <a:cs typeface="Montserrat SemiBold"/>
                <a:sym typeface="Montserrat SemiBold"/>
              </a:rPr>
              <a:t>ª MISSÃO</a:t>
            </a:r>
            <a:endParaRPr sz="1900">
              <a:solidFill>
                <a:schemeClr val="lt1"/>
              </a:solidFill>
              <a:latin typeface="Montserrat SemiBold"/>
              <a:ea typeface="Montserrat SemiBold"/>
              <a:cs typeface="Montserrat SemiBold"/>
              <a:sym typeface="Montserrat SemiBold"/>
            </a:endParaRPr>
          </a:p>
        </p:txBody>
      </p:sp>
      <p:sp>
        <p:nvSpPr>
          <p:cNvPr id="180" name="Google Shape;180;p22"/>
          <p:cNvSpPr txBox="1"/>
          <p:nvPr/>
        </p:nvSpPr>
        <p:spPr>
          <a:xfrm>
            <a:off x="154508" y="786100"/>
            <a:ext cx="31977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“O Sebrae possui um serviço de atendimento para te ajudar com seu empreendimento. Como você faria para agendar um atendimento online no dia 18 de Janeiro com uma atendente que tem uma boa avaliação?”</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181" name="Google Shape;181;p22"/>
          <p:cNvGrpSpPr/>
          <p:nvPr/>
        </p:nvGrpSpPr>
        <p:grpSpPr>
          <a:xfrm>
            <a:off x="3660975" y="154550"/>
            <a:ext cx="2526300" cy="800400"/>
            <a:chOff x="119813" y="517150"/>
            <a:chExt cx="2526300" cy="800400"/>
          </a:xfrm>
        </p:grpSpPr>
        <p:sp>
          <p:nvSpPr>
            <p:cNvPr id="182" name="Google Shape;182;p22"/>
            <p:cNvSpPr/>
            <p:nvPr/>
          </p:nvSpPr>
          <p:spPr>
            <a:xfrm>
              <a:off x="119813" y="517150"/>
              <a:ext cx="2526300" cy="8004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txBox="1"/>
            <p:nvPr/>
          </p:nvSpPr>
          <p:spPr>
            <a:xfrm>
              <a:off x="205012" y="634075"/>
              <a:ext cx="24411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Todos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Nenhum</a:t>
              </a:r>
              <a:endParaRPr b="1" sz="1000">
                <a:solidFill>
                  <a:srgbClr val="E69138"/>
                </a:solidFill>
                <a:latin typeface="Montserrat"/>
                <a:ea typeface="Montserrat"/>
                <a:cs typeface="Montserrat"/>
                <a:sym typeface="Montserrat"/>
              </a:endParaRPr>
            </a:p>
          </p:txBody>
        </p:sp>
      </p:grpSp>
      <p:pic>
        <p:nvPicPr>
          <p:cNvPr id="184" name="Google Shape;184;p22"/>
          <p:cNvPicPr preferRelativeResize="0"/>
          <p:nvPr/>
        </p:nvPicPr>
        <p:blipFill>
          <a:blip r:embed="rId4">
            <a:alphaModFix/>
          </a:blip>
          <a:stretch>
            <a:fillRect/>
          </a:stretch>
        </p:blipFill>
        <p:spPr>
          <a:xfrm>
            <a:off x="6469495" y="82751"/>
            <a:ext cx="1306076" cy="1307201"/>
          </a:xfrm>
          <a:prstGeom prst="rect">
            <a:avLst/>
          </a:prstGeom>
          <a:noFill/>
          <a:ln>
            <a:noFill/>
          </a:ln>
        </p:spPr>
      </p:pic>
      <p:pic>
        <p:nvPicPr>
          <p:cNvPr id="185" name="Google Shape;185;p22"/>
          <p:cNvPicPr preferRelativeResize="0"/>
          <p:nvPr/>
        </p:nvPicPr>
        <p:blipFill>
          <a:blip r:embed="rId4">
            <a:alphaModFix/>
          </a:blip>
          <a:stretch>
            <a:fillRect/>
          </a:stretch>
        </p:blipFill>
        <p:spPr>
          <a:xfrm>
            <a:off x="7812320" y="82751"/>
            <a:ext cx="1306076" cy="1307201"/>
          </a:xfrm>
          <a:prstGeom prst="rect">
            <a:avLst/>
          </a:prstGeom>
          <a:noFill/>
          <a:ln>
            <a:noFill/>
          </a:ln>
        </p:spPr>
      </p:pic>
      <p:pic>
        <p:nvPicPr>
          <p:cNvPr id="186" name="Google Shape;186;p22"/>
          <p:cNvPicPr preferRelativeResize="0"/>
          <p:nvPr/>
        </p:nvPicPr>
        <p:blipFill>
          <a:blip r:embed="rId5">
            <a:alphaModFix/>
          </a:blip>
          <a:stretch>
            <a:fillRect/>
          </a:stretch>
        </p:blipFill>
        <p:spPr>
          <a:xfrm>
            <a:off x="6469495" y="1389951"/>
            <a:ext cx="1306076" cy="1307201"/>
          </a:xfrm>
          <a:prstGeom prst="rect">
            <a:avLst/>
          </a:prstGeom>
          <a:noFill/>
          <a:ln>
            <a:noFill/>
          </a:ln>
        </p:spPr>
      </p:pic>
      <p:pic>
        <p:nvPicPr>
          <p:cNvPr id="187" name="Google Shape;187;p22"/>
          <p:cNvPicPr preferRelativeResize="0"/>
          <p:nvPr/>
        </p:nvPicPr>
        <p:blipFill>
          <a:blip r:embed="rId5">
            <a:alphaModFix/>
          </a:blip>
          <a:stretch>
            <a:fillRect/>
          </a:stretch>
        </p:blipFill>
        <p:spPr>
          <a:xfrm>
            <a:off x="7837920" y="1389951"/>
            <a:ext cx="1306076" cy="1307201"/>
          </a:xfrm>
          <a:prstGeom prst="rect">
            <a:avLst/>
          </a:prstGeom>
          <a:noFill/>
          <a:ln>
            <a:noFill/>
          </a:ln>
        </p:spPr>
      </p:pic>
      <p:sp>
        <p:nvSpPr>
          <p:cNvPr id="188" name="Google Shape;188;p22"/>
          <p:cNvSpPr txBox="1"/>
          <p:nvPr/>
        </p:nvSpPr>
        <p:spPr>
          <a:xfrm>
            <a:off x="6584275" y="2016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Encontrou com facilidade e fez o fluxo de forma bem rápida</a:t>
            </a:r>
            <a:endParaRPr sz="800">
              <a:latin typeface="Montserrat Medium"/>
              <a:ea typeface="Montserrat Medium"/>
              <a:cs typeface="Montserrat Medium"/>
              <a:sym typeface="Montserrat Medium"/>
            </a:endParaRPr>
          </a:p>
        </p:txBody>
      </p:sp>
      <p:sp>
        <p:nvSpPr>
          <p:cNvPr id="189" name="Google Shape;189;p22"/>
          <p:cNvSpPr txBox="1"/>
          <p:nvPr/>
        </p:nvSpPr>
        <p:spPr>
          <a:xfrm>
            <a:off x="7958736" y="201676"/>
            <a:ext cx="100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Teve bastante facilidade nas etapas do fluxo</a:t>
            </a:r>
            <a:endParaRPr sz="800">
              <a:latin typeface="Montserrat Medium"/>
              <a:ea typeface="Montserrat Medium"/>
              <a:cs typeface="Montserrat Medium"/>
              <a:sym typeface="Montserrat Medium"/>
            </a:endParaRPr>
          </a:p>
        </p:txBody>
      </p:sp>
      <p:sp>
        <p:nvSpPr>
          <p:cNvPr id="190" name="Google Shape;190;p22"/>
          <p:cNvSpPr txBox="1"/>
          <p:nvPr/>
        </p:nvSpPr>
        <p:spPr>
          <a:xfrm>
            <a:off x="6595870" y="1508876"/>
            <a:ext cx="100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Não entendeu que o botão de avançar estava na parte inferior da página</a:t>
            </a:r>
            <a:endParaRPr sz="800">
              <a:latin typeface="Montserrat Medium"/>
              <a:ea typeface="Montserrat Medium"/>
              <a:cs typeface="Montserrat Medium"/>
              <a:sym typeface="Montserrat Medium"/>
            </a:endParaRPr>
          </a:p>
        </p:txBody>
      </p:sp>
      <p:sp>
        <p:nvSpPr>
          <p:cNvPr id="191" name="Google Shape;191;p22"/>
          <p:cNvSpPr txBox="1"/>
          <p:nvPr/>
        </p:nvSpPr>
        <p:spPr>
          <a:xfrm>
            <a:off x="7964520"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Gostaria de ver uma seta para ver o carrossel de atendentes</a:t>
            </a:r>
            <a:endParaRPr sz="800">
              <a:latin typeface="Montserrat Medium"/>
              <a:ea typeface="Montserrat Medium"/>
              <a:cs typeface="Montserrat Medium"/>
              <a:sym typeface="Montserrat Medium"/>
            </a:endParaRPr>
          </a:p>
        </p:txBody>
      </p:sp>
      <p:pic>
        <p:nvPicPr>
          <p:cNvPr id="192" name="Google Shape;192;p22" title="Chart"/>
          <p:cNvPicPr preferRelativeResize="0"/>
          <p:nvPr/>
        </p:nvPicPr>
        <p:blipFill>
          <a:blip r:embed="rId6">
            <a:alphaModFix/>
          </a:blip>
          <a:stretch>
            <a:fillRect/>
          </a:stretch>
        </p:blipFill>
        <p:spPr>
          <a:xfrm>
            <a:off x="4446706" y="2758375"/>
            <a:ext cx="3729351" cy="2305975"/>
          </a:xfrm>
          <a:prstGeom prst="rect">
            <a:avLst/>
          </a:prstGeom>
          <a:noFill/>
          <a:ln>
            <a:noFill/>
          </a:ln>
        </p:spPr>
      </p:pic>
      <p:pic>
        <p:nvPicPr>
          <p:cNvPr id="193" name="Google Shape;193;p22"/>
          <p:cNvPicPr preferRelativeResize="0"/>
          <p:nvPr/>
        </p:nvPicPr>
        <p:blipFill>
          <a:blip r:embed="rId7">
            <a:alphaModFix/>
          </a:blip>
          <a:stretch>
            <a:fillRect/>
          </a:stretch>
        </p:blipFill>
        <p:spPr>
          <a:xfrm>
            <a:off x="485354" y="2072900"/>
            <a:ext cx="2480642" cy="5143501"/>
          </a:xfrm>
          <a:prstGeom prst="rect">
            <a:avLst/>
          </a:prstGeom>
          <a:noFill/>
          <a:ln>
            <a:noFill/>
          </a:ln>
        </p:spPr>
      </p:pic>
      <p:pic>
        <p:nvPicPr>
          <p:cNvPr id="194" name="Google Shape;194;p22"/>
          <p:cNvPicPr preferRelativeResize="0"/>
          <p:nvPr/>
        </p:nvPicPr>
        <p:blipFill>
          <a:blip r:embed="rId5">
            <a:alphaModFix/>
          </a:blip>
          <a:stretch>
            <a:fillRect/>
          </a:stretch>
        </p:blipFill>
        <p:spPr>
          <a:xfrm>
            <a:off x="3712970" y="1389951"/>
            <a:ext cx="1306076" cy="1307201"/>
          </a:xfrm>
          <a:prstGeom prst="rect">
            <a:avLst/>
          </a:prstGeom>
          <a:noFill/>
          <a:ln>
            <a:noFill/>
          </a:ln>
        </p:spPr>
      </p:pic>
      <p:pic>
        <p:nvPicPr>
          <p:cNvPr id="195" name="Google Shape;195;p22"/>
          <p:cNvPicPr preferRelativeResize="0"/>
          <p:nvPr/>
        </p:nvPicPr>
        <p:blipFill>
          <a:blip r:embed="rId5">
            <a:alphaModFix/>
          </a:blip>
          <a:stretch>
            <a:fillRect/>
          </a:stretch>
        </p:blipFill>
        <p:spPr>
          <a:xfrm>
            <a:off x="5081395" y="1389951"/>
            <a:ext cx="1306076" cy="1307201"/>
          </a:xfrm>
          <a:prstGeom prst="rect">
            <a:avLst/>
          </a:prstGeom>
          <a:noFill/>
          <a:ln>
            <a:noFill/>
          </a:ln>
        </p:spPr>
      </p:pic>
      <p:sp>
        <p:nvSpPr>
          <p:cNvPr id="196" name="Google Shape;196;p22"/>
          <p:cNvSpPr txBox="1"/>
          <p:nvPr/>
        </p:nvSpPr>
        <p:spPr>
          <a:xfrm>
            <a:off x="3839345" y="15088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Tentou encontrar dentro de “Seus compromissos”</a:t>
            </a:r>
            <a:endParaRPr sz="800">
              <a:latin typeface="Montserrat Medium"/>
              <a:ea typeface="Montserrat Medium"/>
              <a:cs typeface="Montserrat Medium"/>
              <a:sym typeface="Montserrat Medium"/>
            </a:endParaRPr>
          </a:p>
        </p:txBody>
      </p:sp>
      <p:sp>
        <p:nvSpPr>
          <p:cNvPr id="197" name="Google Shape;197;p22"/>
          <p:cNvSpPr txBox="1"/>
          <p:nvPr/>
        </p:nvSpPr>
        <p:spPr>
          <a:xfrm>
            <a:off x="5207995" y="1508876"/>
            <a:ext cx="100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Tentou acessar pelo “Sebrae mais próximo”</a:t>
            </a:r>
            <a:endParaRPr sz="800">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id="202" name="Google Shape;202;p23"/>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203" name="Google Shape;203;p23"/>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3ª MISSÃO</a:t>
            </a:r>
            <a:endParaRPr sz="1900">
              <a:solidFill>
                <a:schemeClr val="lt1"/>
              </a:solidFill>
              <a:latin typeface="Montserrat SemiBold"/>
              <a:ea typeface="Montserrat SemiBold"/>
              <a:cs typeface="Montserrat SemiBold"/>
              <a:sym typeface="Montserrat SemiBold"/>
            </a:endParaRPr>
          </a:p>
        </p:txBody>
      </p:sp>
      <p:sp>
        <p:nvSpPr>
          <p:cNvPr id="205" name="Google Shape;205;p23"/>
          <p:cNvSpPr txBox="1"/>
          <p:nvPr/>
        </p:nvSpPr>
        <p:spPr>
          <a:xfrm>
            <a:off x="154508" y="786100"/>
            <a:ext cx="31977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O Sebrae possui um serviço de atendimento para te ajudar com seu empreendimento. Como você faria para agendar um atendimento online no dia 18 de Janeiro com uma atendente que tem uma boa avaliação?”</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206" name="Google Shape;206;p23"/>
          <p:cNvPicPr preferRelativeResize="0"/>
          <p:nvPr/>
        </p:nvPicPr>
        <p:blipFill>
          <a:blip r:embed="rId4">
            <a:alphaModFix/>
          </a:blip>
          <a:stretch>
            <a:fillRect/>
          </a:stretch>
        </p:blipFill>
        <p:spPr>
          <a:xfrm>
            <a:off x="485354" y="2072900"/>
            <a:ext cx="2480642" cy="5143501"/>
          </a:xfrm>
          <a:prstGeom prst="rect">
            <a:avLst/>
          </a:prstGeom>
          <a:noFill/>
          <a:ln>
            <a:noFill/>
          </a:ln>
        </p:spPr>
      </p:pic>
      <p:pic>
        <p:nvPicPr>
          <p:cNvPr id="207" name="Google Shape;207;p23"/>
          <p:cNvPicPr preferRelativeResize="0"/>
          <p:nvPr/>
        </p:nvPicPr>
        <p:blipFill>
          <a:blip r:embed="rId5">
            <a:alphaModFix/>
          </a:blip>
          <a:stretch>
            <a:fillRect/>
          </a:stretch>
        </p:blipFill>
        <p:spPr>
          <a:xfrm>
            <a:off x="3641325" y="978338"/>
            <a:ext cx="5350425" cy="31868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pic>
        <p:nvPicPr>
          <p:cNvPr id="212" name="Google Shape;212;p24"/>
          <p:cNvPicPr preferRelativeResize="0"/>
          <p:nvPr/>
        </p:nvPicPr>
        <p:blipFill>
          <a:blip r:embed="rId3">
            <a:alphaModFix/>
          </a:blip>
          <a:stretch>
            <a:fillRect/>
          </a:stretch>
        </p:blipFill>
        <p:spPr>
          <a:xfrm>
            <a:off x="3204725" y="-111950"/>
            <a:ext cx="2964900" cy="1404931"/>
          </a:xfrm>
          <a:prstGeom prst="rect">
            <a:avLst/>
          </a:prstGeom>
          <a:noFill/>
          <a:ln>
            <a:noFill/>
          </a:ln>
        </p:spPr>
      </p:pic>
      <p:sp>
        <p:nvSpPr>
          <p:cNvPr id="213" name="Google Shape;213;p24"/>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4</a:t>
            </a:r>
            <a:r>
              <a:rPr lang="pt-BR" sz="1900">
                <a:solidFill>
                  <a:schemeClr val="lt1"/>
                </a:solidFill>
                <a:latin typeface="Montserrat SemiBold"/>
                <a:ea typeface="Montserrat SemiBold"/>
                <a:cs typeface="Montserrat SemiBold"/>
                <a:sym typeface="Montserrat SemiBold"/>
              </a:rPr>
              <a:t>ª MISSÃO</a:t>
            </a:r>
            <a:endParaRPr sz="1900">
              <a:solidFill>
                <a:schemeClr val="lt1"/>
              </a:solidFill>
              <a:latin typeface="Montserrat SemiBold"/>
              <a:ea typeface="Montserrat SemiBold"/>
              <a:cs typeface="Montserrat SemiBold"/>
              <a:sym typeface="Montserrat SemiBold"/>
            </a:endParaRPr>
          </a:p>
        </p:txBody>
      </p:sp>
      <p:sp>
        <p:nvSpPr>
          <p:cNvPr id="215" name="Google Shape;215;p24"/>
          <p:cNvSpPr txBox="1"/>
          <p:nvPr/>
        </p:nvSpPr>
        <p:spPr>
          <a:xfrm>
            <a:off x="154508" y="786100"/>
            <a:ext cx="31977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Depois de agendar esse atendimento, você precisa ver quando vai ser esse compromisso. Pensando nisso, me mostre onde você consegue ver a data e horário desse atendimento e como acessá-lo</a:t>
            </a:r>
            <a:r>
              <a:rPr lang="pt-BR" sz="1000">
                <a:solidFill>
                  <a:schemeClr val="lt1"/>
                </a:solidFill>
                <a:latin typeface="Montserrat Light"/>
                <a:ea typeface="Montserrat Light"/>
                <a:cs typeface="Montserrat Light"/>
                <a:sym typeface="Montserrat Light"/>
              </a:rPr>
              <a:t>”</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216" name="Google Shape;216;p24"/>
          <p:cNvGrpSpPr/>
          <p:nvPr/>
        </p:nvGrpSpPr>
        <p:grpSpPr>
          <a:xfrm>
            <a:off x="3653525" y="210713"/>
            <a:ext cx="2607900" cy="759600"/>
            <a:chOff x="119813" y="558025"/>
            <a:chExt cx="2607900" cy="759600"/>
          </a:xfrm>
        </p:grpSpPr>
        <p:sp>
          <p:nvSpPr>
            <p:cNvPr id="217" name="Google Shape;217;p24"/>
            <p:cNvSpPr/>
            <p:nvPr/>
          </p:nvSpPr>
          <p:spPr>
            <a:xfrm>
              <a:off x="119813" y="558025"/>
              <a:ext cx="2607900" cy="7596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txBox="1"/>
            <p:nvPr/>
          </p:nvSpPr>
          <p:spPr>
            <a:xfrm>
              <a:off x="205013" y="634075"/>
              <a:ext cx="25227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3 usuários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3 usuários</a:t>
              </a:r>
              <a:endParaRPr b="1" sz="1000">
                <a:solidFill>
                  <a:srgbClr val="E69138"/>
                </a:solidFill>
                <a:latin typeface="Montserrat"/>
                <a:ea typeface="Montserrat"/>
                <a:cs typeface="Montserrat"/>
                <a:sym typeface="Montserrat"/>
              </a:endParaRPr>
            </a:p>
          </p:txBody>
        </p:sp>
      </p:grpSp>
      <p:pic>
        <p:nvPicPr>
          <p:cNvPr id="219" name="Google Shape;219;p24"/>
          <p:cNvPicPr preferRelativeResize="0"/>
          <p:nvPr/>
        </p:nvPicPr>
        <p:blipFill>
          <a:blip r:embed="rId4">
            <a:alphaModFix/>
          </a:blip>
          <a:stretch>
            <a:fillRect/>
          </a:stretch>
        </p:blipFill>
        <p:spPr>
          <a:xfrm>
            <a:off x="7701420" y="82751"/>
            <a:ext cx="1306076" cy="1307201"/>
          </a:xfrm>
          <a:prstGeom prst="rect">
            <a:avLst/>
          </a:prstGeom>
          <a:noFill/>
          <a:ln>
            <a:noFill/>
          </a:ln>
        </p:spPr>
      </p:pic>
      <p:pic>
        <p:nvPicPr>
          <p:cNvPr id="220" name="Google Shape;220;p24"/>
          <p:cNvPicPr preferRelativeResize="0"/>
          <p:nvPr/>
        </p:nvPicPr>
        <p:blipFill>
          <a:blip r:embed="rId5">
            <a:alphaModFix/>
          </a:blip>
          <a:stretch>
            <a:fillRect/>
          </a:stretch>
        </p:blipFill>
        <p:spPr>
          <a:xfrm>
            <a:off x="5113620" y="1389951"/>
            <a:ext cx="1306076" cy="1307201"/>
          </a:xfrm>
          <a:prstGeom prst="rect">
            <a:avLst/>
          </a:prstGeom>
          <a:noFill/>
          <a:ln>
            <a:noFill/>
          </a:ln>
        </p:spPr>
      </p:pic>
      <p:pic>
        <p:nvPicPr>
          <p:cNvPr id="221" name="Google Shape;221;p24"/>
          <p:cNvPicPr preferRelativeResize="0"/>
          <p:nvPr/>
        </p:nvPicPr>
        <p:blipFill>
          <a:blip r:embed="rId5">
            <a:alphaModFix/>
          </a:blip>
          <a:stretch>
            <a:fillRect/>
          </a:stretch>
        </p:blipFill>
        <p:spPr>
          <a:xfrm>
            <a:off x="6444570" y="1389951"/>
            <a:ext cx="1306076" cy="1307201"/>
          </a:xfrm>
          <a:prstGeom prst="rect">
            <a:avLst/>
          </a:prstGeom>
          <a:noFill/>
          <a:ln>
            <a:noFill/>
          </a:ln>
        </p:spPr>
      </p:pic>
      <p:pic>
        <p:nvPicPr>
          <p:cNvPr id="222" name="Google Shape;222;p24"/>
          <p:cNvPicPr preferRelativeResize="0"/>
          <p:nvPr/>
        </p:nvPicPr>
        <p:blipFill>
          <a:blip r:embed="rId5">
            <a:alphaModFix/>
          </a:blip>
          <a:stretch>
            <a:fillRect/>
          </a:stretch>
        </p:blipFill>
        <p:spPr>
          <a:xfrm>
            <a:off x="7812995" y="1389951"/>
            <a:ext cx="1306076" cy="1307201"/>
          </a:xfrm>
          <a:prstGeom prst="rect">
            <a:avLst/>
          </a:prstGeom>
          <a:noFill/>
          <a:ln>
            <a:noFill/>
          </a:ln>
        </p:spPr>
      </p:pic>
      <p:sp>
        <p:nvSpPr>
          <p:cNvPr id="223" name="Google Shape;223;p24"/>
          <p:cNvSpPr txBox="1"/>
          <p:nvPr/>
        </p:nvSpPr>
        <p:spPr>
          <a:xfrm>
            <a:off x="7816200" y="201676"/>
            <a:ext cx="100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Viu com facilidade o botão acessar</a:t>
            </a:r>
            <a:endParaRPr sz="800">
              <a:latin typeface="Montserrat Medium"/>
              <a:ea typeface="Montserrat Medium"/>
              <a:cs typeface="Montserrat Medium"/>
              <a:sym typeface="Montserrat Medium"/>
            </a:endParaRPr>
          </a:p>
        </p:txBody>
      </p:sp>
      <p:sp>
        <p:nvSpPr>
          <p:cNvPr id="224" name="Google Shape;224;p24"/>
          <p:cNvSpPr txBox="1"/>
          <p:nvPr/>
        </p:nvSpPr>
        <p:spPr>
          <a:xfrm>
            <a:off x="5260036"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Tentou procurar no card de Agendamento</a:t>
            </a:r>
            <a:endParaRPr sz="800">
              <a:latin typeface="Montserrat Medium"/>
              <a:ea typeface="Montserrat Medium"/>
              <a:cs typeface="Montserrat Medium"/>
              <a:sym typeface="Montserrat Medium"/>
            </a:endParaRPr>
          </a:p>
        </p:txBody>
      </p:sp>
      <p:sp>
        <p:nvSpPr>
          <p:cNvPr id="225" name="Google Shape;225;p24"/>
          <p:cNvSpPr txBox="1"/>
          <p:nvPr/>
        </p:nvSpPr>
        <p:spPr>
          <a:xfrm>
            <a:off x="6570945" y="15088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Tentou acessar pelo “Seu histórico Sebrae” em Eventos</a:t>
            </a:r>
            <a:endParaRPr sz="800">
              <a:latin typeface="Montserrat Medium"/>
              <a:ea typeface="Montserrat Medium"/>
              <a:cs typeface="Montserrat Medium"/>
              <a:sym typeface="Montserrat Medium"/>
            </a:endParaRPr>
          </a:p>
        </p:txBody>
      </p:sp>
      <p:sp>
        <p:nvSpPr>
          <p:cNvPr id="226" name="Google Shape;226;p24"/>
          <p:cNvSpPr txBox="1"/>
          <p:nvPr/>
        </p:nvSpPr>
        <p:spPr>
          <a:xfrm>
            <a:off x="7939595" y="1508876"/>
            <a:ext cx="100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Não encontrou o card do agendamento e foi direto nos compromissos do mês</a:t>
            </a:r>
            <a:endParaRPr sz="8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800">
              <a:latin typeface="Montserrat Medium"/>
              <a:ea typeface="Montserrat Medium"/>
              <a:cs typeface="Montserrat Medium"/>
              <a:sym typeface="Montserrat Medium"/>
            </a:endParaRPr>
          </a:p>
        </p:txBody>
      </p:sp>
      <p:pic>
        <p:nvPicPr>
          <p:cNvPr id="227" name="Google Shape;227;p24" title="Chart"/>
          <p:cNvPicPr preferRelativeResize="0"/>
          <p:nvPr/>
        </p:nvPicPr>
        <p:blipFill>
          <a:blip r:embed="rId6">
            <a:alphaModFix/>
          </a:blip>
          <a:stretch>
            <a:fillRect/>
          </a:stretch>
        </p:blipFill>
        <p:spPr>
          <a:xfrm>
            <a:off x="4322631" y="2732450"/>
            <a:ext cx="3729351" cy="2305975"/>
          </a:xfrm>
          <a:prstGeom prst="rect">
            <a:avLst/>
          </a:prstGeom>
          <a:noFill/>
          <a:ln>
            <a:noFill/>
          </a:ln>
        </p:spPr>
      </p:pic>
      <p:pic>
        <p:nvPicPr>
          <p:cNvPr id="228" name="Google Shape;228;p24"/>
          <p:cNvPicPr preferRelativeResize="0"/>
          <p:nvPr/>
        </p:nvPicPr>
        <p:blipFill>
          <a:blip r:embed="rId7">
            <a:alphaModFix/>
          </a:blip>
          <a:stretch>
            <a:fillRect/>
          </a:stretch>
        </p:blipFill>
        <p:spPr>
          <a:xfrm>
            <a:off x="504660" y="1874401"/>
            <a:ext cx="2442030" cy="5143501"/>
          </a:xfrm>
          <a:prstGeom prst="rect">
            <a:avLst/>
          </a:prstGeom>
          <a:noFill/>
          <a:ln>
            <a:noFill/>
          </a:ln>
        </p:spPr>
      </p:pic>
      <p:pic>
        <p:nvPicPr>
          <p:cNvPr id="229" name="Google Shape;229;p24"/>
          <p:cNvPicPr preferRelativeResize="0"/>
          <p:nvPr/>
        </p:nvPicPr>
        <p:blipFill>
          <a:blip r:embed="rId5">
            <a:alphaModFix/>
          </a:blip>
          <a:stretch>
            <a:fillRect/>
          </a:stretch>
        </p:blipFill>
        <p:spPr>
          <a:xfrm>
            <a:off x="3666870" y="1389951"/>
            <a:ext cx="1306076" cy="1307201"/>
          </a:xfrm>
          <a:prstGeom prst="rect">
            <a:avLst/>
          </a:prstGeom>
          <a:noFill/>
          <a:ln>
            <a:noFill/>
          </a:ln>
        </p:spPr>
      </p:pic>
      <p:sp>
        <p:nvSpPr>
          <p:cNvPr id="230" name="Google Shape;230;p24"/>
          <p:cNvSpPr txBox="1"/>
          <p:nvPr/>
        </p:nvSpPr>
        <p:spPr>
          <a:xfrm>
            <a:off x="3813286" y="1508876"/>
            <a:ext cx="100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Tentou acessar pelo “Sua empresa” e pelo ícone de Meu perfil no Menu superior</a:t>
            </a:r>
            <a:endParaRPr sz="800">
              <a:latin typeface="Montserrat Medium"/>
              <a:ea typeface="Montserrat Medium"/>
              <a:cs typeface="Montserrat Medium"/>
              <a:sym typeface="Montserrat Medium"/>
            </a:endParaRPr>
          </a:p>
        </p:txBody>
      </p:sp>
      <p:pic>
        <p:nvPicPr>
          <p:cNvPr id="231" name="Google Shape;231;p24"/>
          <p:cNvPicPr preferRelativeResize="0"/>
          <p:nvPr/>
        </p:nvPicPr>
        <p:blipFill>
          <a:blip r:embed="rId4">
            <a:alphaModFix/>
          </a:blip>
          <a:stretch>
            <a:fillRect/>
          </a:stretch>
        </p:blipFill>
        <p:spPr>
          <a:xfrm>
            <a:off x="6384170" y="82751"/>
            <a:ext cx="1306076" cy="1307201"/>
          </a:xfrm>
          <a:prstGeom prst="rect">
            <a:avLst/>
          </a:prstGeom>
          <a:noFill/>
          <a:ln>
            <a:noFill/>
          </a:ln>
        </p:spPr>
      </p:pic>
      <p:sp>
        <p:nvSpPr>
          <p:cNvPr id="232" name="Google Shape;232;p24"/>
          <p:cNvSpPr txBox="1"/>
          <p:nvPr/>
        </p:nvSpPr>
        <p:spPr>
          <a:xfrm>
            <a:off x="6498950" y="2016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Foi rapidamente em “Seus compromissos”</a:t>
            </a:r>
            <a:endParaRPr sz="800">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pic>
        <p:nvPicPr>
          <p:cNvPr id="237" name="Google Shape;237;p25"/>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238" name="Google Shape;238;p25"/>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4ª MISSÃO</a:t>
            </a:r>
            <a:endParaRPr sz="1900">
              <a:solidFill>
                <a:schemeClr val="lt1"/>
              </a:solidFill>
              <a:latin typeface="Montserrat SemiBold"/>
              <a:ea typeface="Montserrat SemiBold"/>
              <a:cs typeface="Montserrat SemiBold"/>
              <a:sym typeface="Montserrat SemiBold"/>
            </a:endParaRPr>
          </a:p>
        </p:txBody>
      </p:sp>
      <p:sp>
        <p:nvSpPr>
          <p:cNvPr id="240" name="Google Shape;240;p25"/>
          <p:cNvSpPr txBox="1"/>
          <p:nvPr/>
        </p:nvSpPr>
        <p:spPr>
          <a:xfrm>
            <a:off x="154508" y="786100"/>
            <a:ext cx="31977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“Depois de agendar esse atendimento, você precisa ver quando vai ser esse compromisso. Pensando nisso, me mostre onde você consegue ver a data e horário desse atendimento e como acessá-lo”</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241" name="Google Shape;241;p25"/>
          <p:cNvPicPr preferRelativeResize="0"/>
          <p:nvPr/>
        </p:nvPicPr>
        <p:blipFill>
          <a:blip r:embed="rId4">
            <a:alphaModFix/>
          </a:blip>
          <a:stretch>
            <a:fillRect/>
          </a:stretch>
        </p:blipFill>
        <p:spPr>
          <a:xfrm>
            <a:off x="504660" y="1874401"/>
            <a:ext cx="2442030" cy="5143501"/>
          </a:xfrm>
          <a:prstGeom prst="rect">
            <a:avLst/>
          </a:prstGeom>
          <a:noFill/>
          <a:ln>
            <a:noFill/>
          </a:ln>
        </p:spPr>
      </p:pic>
      <p:pic>
        <p:nvPicPr>
          <p:cNvPr id="242" name="Google Shape;242;p25"/>
          <p:cNvPicPr preferRelativeResize="0"/>
          <p:nvPr/>
        </p:nvPicPr>
        <p:blipFill>
          <a:blip r:embed="rId5">
            <a:alphaModFix/>
          </a:blip>
          <a:stretch>
            <a:fillRect/>
          </a:stretch>
        </p:blipFill>
        <p:spPr>
          <a:xfrm>
            <a:off x="3678600" y="1282738"/>
            <a:ext cx="5312998" cy="25780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pic>
        <p:nvPicPr>
          <p:cNvPr id="247" name="Google Shape;247;p26"/>
          <p:cNvPicPr preferRelativeResize="0"/>
          <p:nvPr/>
        </p:nvPicPr>
        <p:blipFill>
          <a:blip r:embed="rId3">
            <a:alphaModFix/>
          </a:blip>
          <a:stretch>
            <a:fillRect/>
          </a:stretch>
        </p:blipFill>
        <p:spPr>
          <a:xfrm>
            <a:off x="3479675" y="-76200"/>
            <a:ext cx="2964900" cy="1404931"/>
          </a:xfrm>
          <a:prstGeom prst="rect">
            <a:avLst/>
          </a:prstGeom>
          <a:noFill/>
          <a:ln>
            <a:noFill/>
          </a:ln>
        </p:spPr>
      </p:pic>
      <p:sp>
        <p:nvSpPr>
          <p:cNvPr id="248" name="Google Shape;248;p26"/>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5</a:t>
            </a:r>
            <a:r>
              <a:rPr lang="pt-BR" sz="1900">
                <a:solidFill>
                  <a:schemeClr val="lt1"/>
                </a:solidFill>
                <a:latin typeface="Montserrat SemiBold"/>
                <a:ea typeface="Montserrat SemiBold"/>
                <a:cs typeface="Montserrat SemiBold"/>
                <a:sym typeface="Montserrat SemiBold"/>
              </a:rPr>
              <a:t>ª MISSÃO</a:t>
            </a:r>
            <a:endParaRPr sz="1900">
              <a:solidFill>
                <a:schemeClr val="lt1"/>
              </a:solidFill>
              <a:latin typeface="Montserrat SemiBold"/>
              <a:ea typeface="Montserrat SemiBold"/>
              <a:cs typeface="Montserrat SemiBold"/>
              <a:sym typeface="Montserrat SemiBold"/>
            </a:endParaRPr>
          </a:p>
        </p:txBody>
      </p:sp>
      <p:sp>
        <p:nvSpPr>
          <p:cNvPr id="250" name="Google Shape;250;p26"/>
          <p:cNvSpPr txBox="1"/>
          <p:nvPr/>
        </p:nvSpPr>
        <p:spPr>
          <a:xfrm>
            <a:off x="154508" y="786100"/>
            <a:ext cx="3197700" cy="10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“Tente achar o curso “Como ter ideias criativas e inovar na prática” e se matricule nele</a:t>
            </a:r>
            <a:br>
              <a:rPr lang="pt-BR" sz="1000">
                <a:solidFill>
                  <a:schemeClr val="lt1"/>
                </a:solidFill>
                <a:latin typeface="Montserrat Light"/>
                <a:ea typeface="Montserrat Light"/>
                <a:cs typeface="Montserrat Light"/>
                <a:sym typeface="Montserrat Light"/>
              </a:rPr>
            </a:br>
            <a:br>
              <a:rPr lang="pt-BR" sz="1000">
                <a:solidFill>
                  <a:schemeClr val="lt1"/>
                </a:solidFill>
                <a:latin typeface="Montserrat Light"/>
                <a:ea typeface="Montserrat Light"/>
                <a:cs typeface="Montserrat Light"/>
                <a:sym typeface="Montserrat Light"/>
              </a:rPr>
            </a:br>
            <a:r>
              <a:rPr lang="pt-BR" sz="1000">
                <a:solidFill>
                  <a:schemeClr val="lt1"/>
                </a:solidFill>
                <a:latin typeface="Montserrat Light"/>
                <a:ea typeface="Montserrat Light"/>
                <a:cs typeface="Montserrat Light"/>
                <a:sym typeface="Montserrat Light"/>
              </a:rPr>
              <a:t>:: Dica: ele é um curso bem popular ::”</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251" name="Google Shape;251;p26"/>
          <p:cNvGrpSpPr/>
          <p:nvPr/>
        </p:nvGrpSpPr>
        <p:grpSpPr>
          <a:xfrm>
            <a:off x="3684275" y="242713"/>
            <a:ext cx="2555700" cy="767100"/>
            <a:chOff x="119813" y="550550"/>
            <a:chExt cx="2555700" cy="767100"/>
          </a:xfrm>
        </p:grpSpPr>
        <p:sp>
          <p:nvSpPr>
            <p:cNvPr id="252" name="Google Shape;252;p26"/>
            <p:cNvSpPr/>
            <p:nvPr/>
          </p:nvSpPr>
          <p:spPr>
            <a:xfrm>
              <a:off x="119813" y="550550"/>
              <a:ext cx="2555700" cy="7671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txBox="1"/>
            <p:nvPr/>
          </p:nvSpPr>
          <p:spPr>
            <a:xfrm>
              <a:off x="205012" y="634075"/>
              <a:ext cx="23730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5 usuários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1 usuário</a:t>
              </a:r>
              <a:endParaRPr b="1" sz="1000">
                <a:solidFill>
                  <a:srgbClr val="E69138"/>
                </a:solidFill>
                <a:latin typeface="Montserrat"/>
                <a:ea typeface="Montserrat"/>
                <a:cs typeface="Montserrat"/>
                <a:sym typeface="Montserrat"/>
              </a:endParaRPr>
            </a:p>
          </p:txBody>
        </p:sp>
      </p:grpSp>
      <p:pic>
        <p:nvPicPr>
          <p:cNvPr id="254" name="Google Shape;254;p26"/>
          <p:cNvPicPr preferRelativeResize="0"/>
          <p:nvPr/>
        </p:nvPicPr>
        <p:blipFill>
          <a:blip r:embed="rId4">
            <a:alphaModFix/>
          </a:blip>
          <a:stretch>
            <a:fillRect/>
          </a:stretch>
        </p:blipFill>
        <p:spPr>
          <a:xfrm>
            <a:off x="7787258" y="82751"/>
            <a:ext cx="1306076" cy="1307201"/>
          </a:xfrm>
          <a:prstGeom prst="rect">
            <a:avLst/>
          </a:prstGeom>
          <a:noFill/>
          <a:ln>
            <a:noFill/>
          </a:ln>
        </p:spPr>
      </p:pic>
      <p:pic>
        <p:nvPicPr>
          <p:cNvPr id="255" name="Google Shape;255;p26"/>
          <p:cNvPicPr preferRelativeResize="0"/>
          <p:nvPr/>
        </p:nvPicPr>
        <p:blipFill>
          <a:blip r:embed="rId5">
            <a:alphaModFix/>
          </a:blip>
          <a:stretch>
            <a:fillRect/>
          </a:stretch>
        </p:blipFill>
        <p:spPr>
          <a:xfrm>
            <a:off x="5113620" y="1389951"/>
            <a:ext cx="1306076" cy="1307201"/>
          </a:xfrm>
          <a:prstGeom prst="rect">
            <a:avLst/>
          </a:prstGeom>
          <a:noFill/>
          <a:ln>
            <a:noFill/>
          </a:ln>
        </p:spPr>
      </p:pic>
      <p:pic>
        <p:nvPicPr>
          <p:cNvPr id="256" name="Google Shape;256;p26"/>
          <p:cNvPicPr preferRelativeResize="0"/>
          <p:nvPr/>
        </p:nvPicPr>
        <p:blipFill>
          <a:blip r:embed="rId5">
            <a:alphaModFix/>
          </a:blip>
          <a:stretch>
            <a:fillRect/>
          </a:stretch>
        </p:blipFill>
        <p:spPr>
          <a:xfrm>
            <a:off x="6444570" y="1389951"/>
            <a:ext cx="1306076" cy="1307201"/>
          </a:xfrm>
          <a:prstGeom prst="rect">
            <a:avLst/>
          </a:prstGeom>
          <a:noFill/>
          <a:ln>
            <a:noFill/>
          </a:ln>
        </p:spPr>
      </p:pic>
      <p:pic>
        <p:nvPicPr>
          <p:cNvPr id="257" name="Google Shape;257;p26"/>
          <p:cNvPicPr preferRelativeResize="0"/>
          <p:nvPr/>
        </p:nvPicPr>
        <p:blipFill>
          <a:blip r:embed="rId5">
            <a:alphaModFix/>
          </a:blip>
          <a:stretch>
            <a:fillRect/>
          </a:stretch>
        </p:blipFill>
        <p:spPr>
          <a:xfrm>
            <a:off x="7812995" y="1389951"/>
            <a:ext cx="1306076" cy="1307201"/>
          </a:xfrm>
          <a:prstGeom prst="rect">
            <a:avLst/>
          </a:prstGeom>
          <a:noFill/>
          <a:ln>
            <a:noFill/>
          </a:ln>
        </p:spPr>
      </p:pic>
      <p:sp>
        <p:nvSpPr>
          <p:cNvPr id="258" name="Google Shape;258;p26"/>
          <p:cNvSpPr txBox="1"/>
          <p:nvPr/>
        </p:nvSpPr>
        <p:spPr>
          <a:xfrm>
            <a:off x="7902038" y="2016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Quando entendeu o Menu lateral, achou rapidamente</a:t>
            </a:r>
            <a:endParaRPr sz="800">
              <a:latin typeface="Montserrat Medium"/>
              <a:ea typeface="Montserrat Medium"/>
              <a:cs typeface="Montserrat Medium"/>
              <a:sym typeface="Montserrat Medium"/>
            </a:endParaRPr>
          </a:p>
        </p:txBody>
      </p:sp>
      <p:sp>
        <p:nvSpPr>
          <p:cNvPr id="259" name="Google Shape;259;p26"/>
          <p:cNvSpPr txBox="1"/>
          <p:nvPr/>
        </p:nvSpPr>
        <p:spPr>
          <a:xfrm>
            <a:off x="5260036"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Demorou muito para achar o Aprenda</a:t>
            </a:r>
            <a:endParaRPr sz="800">
              <a:latin typeface="Montserrat Medium"/>
              <a:ea typeface="Montserrat Medium"/>
              <a:cs typeface="Montserrat Medium"/>
              <a:sym typeface="Montserrat Medium"/>
            </a:endParaRPr>
          </a:p>
        </p:txBody>
      </p:sp>
      <p:sp>
        <p:nvSpPr>
          <p:cNvPr id="260" name="Google Shape;260;p26"/>
          <p:cNvSpPr txBox="1"/>
          <p:nvPr/>
        </p:nvSpPr>
        <p:spPr>
          <a:xfrm>
            <a:off x="6570945"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Ficou confuso com tanta informação na tela</a:t>
            </a:r>
            <a:endParaRPr sz="800">
              <a:latin typeface="Montserrat Medium"/>
              <a:ea typeface="Montserrat Medium"/>
              <a:cs typeface="Montserrat Medium"/>
              <a:sym typeface="Montserrat Medium"/>
            </a:endParaRPr>
          </a:p>
        </p:txBody>
      </p:sp>
      <p:sp>
        <p:nvSpPr>
          <p:cNvPr id="261" name="Google Shape;261;p26"/>
          <p:cNvSpPr txBox="1"/>
          <p:nvPr/>
        </p:nvSpPr>
        <p:spPr>
          <a:xfrm>
            <a:off x="7939595" y="15088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Tentou acessar os cursos pelo “Seu histórico Sebrae” em Cursos</a:t>
            </a:r>
            <a:endParaRPr sz="800">
              <a:latin typeface="Montserrat Medium"/>
              <a:ea typeface="Montserrat Medium"/>
              <a:cs typeface="Montserrat Medium"/>
              <a:sym typeface="Montserrat Medium"/>
            </a:endParaRPr>
          </a:p>
        </p:txBody>
      </p:sp>
      <p:pic>
        <p:nvPicPr>
          <p:cNvPr id="262" name="Google Shape;262;p26" title="Chart"/>
          <p:cNvPicPr preferRelativeResize="0"/>
          <p:nvPr/>
        </p:nvPicPr>
        <p:blipFill>
          <a:blip r:embed="rId6">
            <a:alphaModFix/>
          </a:blip>
          <a:stretch>
            <a:fillRect/>
          </a:stretch>
        </p:blipFill>
        <p:spPr>
          <a:xfrm>
            <a:off x="4721656" y="2732450"/>
            <a:ext cx="3729351" cy="2305975"/>
          </a:xfrm>
          <a:prstGeom prst="rect">
            <a:avLst/>
          </a:prstGeom>
          <a:noFill/>
          <a:ln>
            <a:noFill/>
          </a:ln>
        </p:spPr>
      </p:pic>
      <p:pic>
        <p:nvPicPr>
          <p:cNvPr id="263" name="Google Shape;263;p26"/>
          <p:cNvPicPr preferRelativeResize="0"/>
          <p:nvPr/>
        </p:nvPicPr>
        <p:blipFill>
          <a:blip r:embed="rId5">
            <a:alphaModFix/>
          </a:blip>
          <a:stretch>
            <a:fillRect/>
          </a:stretch>
        </p:blipFill>
        <p:spPr>
          <a:xfrm>
            <a:off x="3684270" y="1389951"/>
            <a:ext cx="1306076" cy="1307201"/>
          </a:xfrm>
          <a:prstGeom prst="rect">
            <a:avLst/>
          </a:prstGeom>
          <a:noFill/>
          <a:ln>
            <a:noFill/>
          </a:ln>
        </p:spPr>
      </p:pic>
      <p:sp>
        <p:nvSpPr>
          <p:cNvPr id="264" name="Google Shape;264;p26"/>
          <p:cNvSpPr txBox="1"/>
          <p:nvPr/>
        </p:nvSpPr>
        <p:spPr>
          <a:xfrm>
            <a:off x="3830686" y="1508876"/>
            <a:ext cx="100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Não conseguiu entender o card de destaque, imaginou que eram cursos populares</a:t>
            </a:r>
            <a:endParaRPr sz="800">
              <a:latin typeface="Montserrat Medium"/>
              <a:ea typeface="Montserrat Medium"/>
              <a:cs typeface="Montserrat Medium"/>
              <a:sym typeface="Montserrat Medium"/>
            </a:endParaRPr>
          </a:p>
        </p:txBody>
      </p:sp>
      <p:pic>
        <p:nvPicPr>
          <p:cNvPr id="265" name="Google Shape;265;p26"/>
          <p:cNvPicPr preferRelativeResize="0"/>
          <p:nvPr/>
        </p:nvPicPr>
        <p:blipFill>
          <a:blip r:embed="rId4">
            <a:alphaModFix/>
          </a:blip>
          <a:stretch>
            <a:fillRect/>
          </a:stretch>
        </p:blipFill>
        <p:spPr>
          <a:xfrm>
            <a:off x="6462883" y="82751"/>
            <a:ext cx="1306076" cy="1307201"/>
          </a:xfrm>
          <a:prstGeom prst="rect">
            <a:avLst/>
          </a:prstGeom>
          <a:noFill/>
          <a:ln>
            <a:noFill/>
          </a:ln>
        </p:spPr>
      </p:pic>
      <p:sp>
        <p:nvSpPr>
          <p:cNvPr id="266" name="Google Shape;266;p26"/>
          <p:cNvSpPr txBox="1"/>
          <p:nvPr/>
        </p:nvSpPr>
        <p:spPr>
          <a:xfrm>
            <a:off x="6577663" y="201676"/>
            <a:ext cx="100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Quando recebeu a dica e voltou no Menu lateral, encontrou com facilidade</a:t>
            </a:r>
            <a:endParaRPr sz="800">
              <a:latin typeface="Montserrat Medium"/>
              <a:ea typeface="Montserrat Medium"/>
              <a:cs typeface="Montserrat Medium"/>
              <a:sym typeface="Montserrat Medium"/>
            </a:endParaRPr>
          </a:p>
        </p:txBody>
      </p:sp>
      <p:pic>
        <p:nvPicPr>
          <p:cNvPr id="267" name="Google Shape;267;p26"/>
          <p:cNvPicPr preferRelativeResize="0"/>
          <p:nvPr/>
        </p:nvPicPr>
        <p:blipFill>
          <a:blip r:embed="rId7">
            <a:alphaModFix/>
          </a:blip>
          <a:stretch>
            <a:fillRect/>
          </a:stretch>
        </p:blipFill>
        <p:spPr>
          <a:xfrm>
            <a:off x="485063" y="1789400"/>
            <a:ext cx="2481224"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pic>
        <p:nvPicPr>
          <p:cNvPr id="272" name="Google Shape;272;p27"/>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273" name="Google Shape;273;p27"/>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5ª MISSÃO</a:t>
            </a:r>
            <a:endParaRPr sz="1900">
              <a:solidFill>
                <a:schemeClr val="lt1"/>
              </a:solidFill>
              <a:latin typeface="Montserrat SemiBold"/>
              <a:ea typeface="Montserrat SemiBold"/>
              <a:cs typeface="Montserrat SemiBold"/>
              <a:sym typeface="Montserrat SemiBold"/>
            </a:endParaRPr>
          </a:p>
        </p:txBody>
      </p:sp>
      <p:sp>
        <p:nvSpPr>
          <p:cNvPr id="275" name="Google Shape;275;p27"/>
          <p:cNvSpPr txBox="1"/>
          <p:nvPr/>
        </p:nvSpPr>
        <p:spPr>
          <a:xfrm>
            <a:off x="154508" y="786100"/>
            <a:ext cx="3197700" cy="10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“Tente achar o curso “Como ter ideias criativas e inovar na prática” e se matricule nele</a:t>
            </a:r>
            <a:br>
              <a:rPr lang="pt-BR" sz="1000">
                <a:solidFill>
                  <a:schemeClr val="lt1"/>
                </a:solidFill>
                <a:latin typeface="Montserrat Light"/>
                <a:ea typeface="Montserrat Light"/>
                <a:cs typeface="Montserrat Light"/>
                <a:sym typeface="Montserrat Light"/>
              </a:rPr>
            </a:br>
            <a:br>
              <a:rPr lang="pt-BR" sz="1000">
                <a:solidFill>
                  <a:schemeClr val="lt1"/>
                </a:solidFill>
                <a:latin typeface="Montserrat Light"/>
                <a:ea typeface="Montserrat Light"/>
                <a:cs typeface="Montserrat Light"/>
                <a:sym typeface="Montserrat Light"/>
              </a:rPr>
            </a:br>
            <a:r>
              <a:rPr lang="pt-BR" sz="1000">
                <a:solidFill>
                  <a:schemeClr val="lt1"/>
                </a:solidFill>
                <a:latin typeface="Montserrat Light"/>
                <a:ea typeface="Montserrat Light"/>
                <a:cs typeface="Montserrat Light"/>
                <a:sym typeface="Montserrat Light"/>
              </a:rPr>
              <a:t>:: Dica: ele é um curso bem popular ::”</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276" name="Google Shape;276;p27"/>
          <p:cNvPicPr preferRelativeResize="0"/>
          <p:nvPr/>
        </p:nvPicPr>
        <p:blipFill>
          <a:blip r:embed="rId4">
            <a:alphaModFix/>
          </a:blip>
          <a:stretch>
            <a:fillRect/>
          </a:stretch>
        </p:blipFill>
        <p:spPr>
          <a:xfrm>
            <a:off x="3648775" y="460150"/>
            <a:ext cx="5350428" cy="4223198"/>
          </a:xfrm>
          <a:prstGeom prst="rect">
            <a:avLst/>
          </a:prstGeom>
          <a:noFill/>
          <a:ln>
            <a:noFill/>
          </a:ln>
        </p:spPr>
      </p:pic>
      <p:pic>
        <p:nvPicPr>
          <p:cNvPr id="277" name="Google Shape;277;p27"/>
          <p:cNvPicPr preferRelativeResize="0"/>
          <p:nvPr/>
        </p:nvPicPr>
        <p:blipFill>
          <a:blip r:embed="rId5">
            <a:alphaModFix/>
          </a:blip>
          <a:stretch>
            <a:fillRect/>
          </a:stretch>
        </p:blipFill>
        <p:spPr>
          <a:xfrm>
            <a:off x="485063" y="1789400"/>
            <a:ext cx="2481224"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pic>
        <p:nvPicPr>
          <p:cNvPr id="282" name="Google Shape;282;p28"/>
          <p:cNvPicPr preferRelativeResize="0"/>
          <p:nvPr/>
        </p:nvPicPr>
        <p:blipFill>
          <a:blip r:embed="rId3">
            <a:alphaModFix/>
          </a:blip>
          <a:stretch>
            <a:fillRect/>
          </a:stretch>
        </p:blipFill>
        <p:spPr>
          <a:xfrm>
            <a:off x="3204725" y="-111950"/>
            <a:ext cx="2964900" cy="1404931"/>
          </a:xfrm>
          <a:prstGeom prst="rect">
            <a:avLst/>
          </a:prstGeom>
          <a:noFill/>
          <a:ln>
            <a:noFill/>
          </a:ln>
        </p:spPr>
      </p:pic>
      <p:sp>
        <p:nvSpPr>
          <p:cNvPr id="283" name="Google Shape;283;p28"/>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6</a:t>
            </a:r>
            <a:r>
              <a:rPr lang="pt-BR" sz="1900">
                <a:solidFill>
                  <a:schemeClr val="lt1"/>
                </a:solidFill>
                <a:latin typeface="Montserrat SemiBold"/>
                <a:ea typeface="Montserrat SemiBold"/>
                <a:cs typeface="Montserrat SemiBold"/>
                <a:sym typeface="Montserrat SemiBold"/>
              </a:rPr>
              <a:t>ª MISSÃO</a:t>
            </a:r>
            <a:endParaRPr sz="1900">
              <a:solidFill>
                <a:schemeClr val="lt1"/>
              </a:solidFill>
              <a:latin typeface="Montserrat SemiBold"/>
              <a:ea typeface="Montserrat SemiBold"/>
              <a:cs typeface="Montserrat SemiBold"/>
              <a:sym typeface="Montserrat SemiBold"/>
            </a:endParaRPr>
          </a:p>
        </p:txBody>
      </p:sp>
      <p:sp>
        <p:nvSpPr>
          <p:cNvPr id="285" name="Google Shape;285;p28"/>
          <p:cNvSpPr txBox="1"/>
          <p:nvPr/>
        </p:nvSpPr>
        <p:spPr>
          <a:xfrm>
            <a:off x="154508" y="786100"/>
            <a:ext cx="31977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O Sebrae trabalha com parceiros de educação para ter uma gama maior de cursos para o empreendedor brasileiro. Você consegue encontrar os cursos de um parceiro chamado EduK?</a:t>
            </a:r>
            <a:r>
              <a:rPr lang="pt-BR" sz="1000">
                <a:solidFill>
                  <a:schemeClr val="lt1"/>
                </a:solidFill>
                <a:latin typeface="Montserrat Light"/>
                <a:ea typeface="Montserrat Light"/>
                <a:cs typeface="Montserrat Light"/>
                <a:sym typeface="Montserrat Light"/>
              </a:rPr>
              <a:t>”</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286" name="Google Shape;286;p28"/>
          <p:cNvGrpSpPr/>
          <p:nvPr/>
        </p:nvGrpSpPr>
        <p:grpSpPr>
          <a:xfrm>
            <a:off x="3642925" y="221963"/>
            <a:ext cx="2660400" cy="737100"/>
            <a:chOff x="119813" y="580475"/>
            <a:chExt cx="2660400" cy="737100"/>
          </a:xfrm>
        </p:grpSpPr>
        <p:sp>
          <p:nvSpPr>
            <p:cNvPr id="287" name="Google Shape;287;p28"/>
            <p:cNvSpPr/>
            <p:nvPr/>
          </p:nvSpPr>
          <p:spPr>
            <a:xfrm>
              <a:off x="119813" y="580475"/>
              <a:ext cx="2660400" cy="7371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txBox="1"/>
            <p:nvPr/>
          </p:nvSpPr>
          <p:spPr>
            <a:xfrm>
              <a:off x="205013" y="634075"/>
              <a:ext cx="24780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Todos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Nenhum</a:t>
              </a:r>
              <a:endParaRPr b="1" sz="1000">
                <a:solidFill>
                  <a:srgbClr val="E69138"/>
                </a:solidFill>
                <a:latin typeface="Montserrat"/>
                <a:ea typeface="Montserrat"/>
                <a:cs typeface="Montserrat"/>
                <a:sym typeface="Montserrat"/>
              </a:endParaRPr>
            </a:p>
          </p:txBody>
        </p:sp>
      </p:grpSp>
      <p:pic>
        <p:nvPicPr>
          <p:cNvPr id="289" name="Google Shape;289;p28"/>
          <p:cNvPicPr preferRelativeResize="0"/>
          <p:nvPr/>
        </p:nvPicPr>
        <p:blipFill>
          <a:blip r:embed="rId4">
            <a:alphaModFix/>
          </a:blip>
          <a:stretch>
            <a:fillRect/>
          </a:stretch>
        </p:blipFill>
        <p:spPr>
          <a:xfrm>
            <a:off x="7787258" y="1389951"/>
            <a:ext cx="1306076" cy="1307201"/>
          </a:xfrm>
          <a:prstGeom prst="rect">
            <a:avLst/>
          </a:prstGeom>
          <a:noFill/>
          <a:ln>
            <a:noFill/>
          </a:ln>
        </p:spPr>
      </p:pic>
      <p:pic>
        <p:nvPicPr>
          <p:cNvPr id="290" name="Google Shape;290;p28"/>
          <p:cNvPicPr preferRelativeResize="0"/>
          <p:nvPr/>
        </p:nvPicPr>
        <p:blipFill>
          <a:blip r:embed="rId5">
            <a:alphaModFix/>
          </a:blip>
          <a:stretch>
            <a:fillRect/>
          </a:stretch>
        </p:blipFill>
        <p:spPr>
          <a:xfrm>
            <a:off x="5113620" y="1389951"/>
            <a:ext cx="1306076" cy="1307201"/>
          </a:xfrm>
          <a:prstGeom prst="rect">
            <a:avLst/>
          </a:prstGeom>
          <a:noFill/>
          <a:ln>
            <a:noFill/>
          </a:ln>
        </p:spPr>
      </p:pic>
      <p:sp>
        <p:nvSpPr>
          <p:cNvPr id="291" name="Google Shape;291;p28"/>
          <p:cNvSpPr txBox="1"/>
          <p:nvPr/>
        </p:nvSpPr>
        <p:spPr>
          <a:xfrm>
            <a:off x="7902038" y="15088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Por ter o logo e o nome </a:t>
            </a:r>
            <a:r>
              <a:rPr lang="pt-BR" sz="800">
                <a:latin typeface="Montserrat Medium"/>
                <a:ea typeface="Montserrat Medium"/>
                <a:cs typeface="Montserrat Medium"/>
                <a:sym typeface="Montserrat Medium"/>
              </a:rPr>
              <a:t>embaixo</a:t>
            </a:r>
            <a:r>
              <a:rPr lang="pt-BR" sz="800">
                <a:latin typeface="Montserrat Medium"/>
                <a:ea typeface="Montserrat Medium"/>
                <a:cs typeface="Montserrat Medium"/>
                <a:sym typeface="Montserrat Medium"/>
              </a:rPr>
              <a:t> encontrou com facilidade</a:t>
            </a:r>
            <a:endParaRPr sz="800">
              <a:latin typeface="Montserrat Medium"/>
              <a:ea typeface="Montserrat Medium"/>
              <a:cs typeface="Montserrat Medium"/>
              <a:sym typeface="Montserrat Medium"/>
            </a:endParaRPr>
          </a:p>
        </p:txBody>
      </p:sp>
      <p:sp>
        <p:nvSpPr>
          <p:cNvPr id="292" name="Google Shape;292;p28"/>
          <p:cNvSpPr txBox="1"/>
          <p:nvPr/>
        </p:nvSpPr>
        <p:spPr>
          <a:xfrm>
            <a:off x="5260036"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Procurou dentro de parceiro Magalu</a:t>
            </a:r>
            <a:endParaRPr sz="800">
              <a:latin typeface="Montserrat Medium"/>
              <a:ea typeface="Montserrat Medium"/>
              <a:cs typeface="Montserrat Medium"/>
              <a:sym typeface="Montserrat Medium"/>
            </a:endParaRPr>
          </a:p>
        </p:txBody>
      </p:sp>
      <p:pic>
        <p:nvPicPr>
          <p:cNvPr id="293" name="Google Shape;293;p28"/>
          <p:cNvPicPr preferRelativeResize="0"/>
          <p:nvPr/>
        </p:nvPicPr>
        <p:blipFill>
          <a:blip r:embed="rId4">
            <a:alphaModFix/>
          </a:blip>
          <a:stretch>
            <a:fillRect/>
          </a:stretch>
        </p:blipFill>
        <p:spPr>
          <a:xfrm>
            <a:off x="6506933" y="1389951"/>
            <a:ext cx="1306076" cy="1307201"/>
          </a:xfrm>
          <a:prstGeom prst="rect">
            <a:avLst/>
          </a:prstGeom>
          <a:noFill/>
          <a:ln>
            <a:noFill/>
          </a:ln>
        </p:spPr>
      </p:pic>
      <p:sp>
        <p:nvSpPr>
          <p:cNvPr id="294" name="Google Shape;294;p28"/>
          <p:cNvSpPr txBox="1"/>
          <p:nvPr/>
        </p:nvSpPr>
        <p:spPr>
          <a:xfrm>
            <a:off x="6621713" y="15088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Rapidamente encontrou quando subiu para o topo da página</a:t>
            </a:r>
            <a:endParaRPr sz="800">
              <a:latin typeface="Montserrat Medium"/>
              <a:ea typeface="Montserrat Medium"/>
              <a:cs typeface="Montserrat Medium"/>
              <a:sym typeface="Montserrat Medium"/>
            </a:endParaRPr>
          </a:p>
        </p:txBody>
      </p:sp>
      <p:pic>
        <p:nvPicPr>
          <p:cNvPr id="295" name="Google Shape;295;p28"/>
          <p:cNvPicPr preferRelativeResize="0"/>
          <p:nvPr/>
        </p:nvPicPr>
        <p:blipFill>
          <a:blip r:embed="rId5">
            <a:alphaModFix/>
          </a:blip>
          <a:stretch>
            <a:fillRect/>
          </a:stretch>
        </p:blipFill>
        <p:spPr>
          <a:xfrm>
            <a:off x="3666870" y="1389951"/>
            <a:ext cx="1306076" cy="1307201"/>
          </a:xfrm>
          <a:prstGeom prst="rect">
            <a:avLst/>
          </a:prstGeom>
          <a:noFill/>
          <a:ln>
            <a:noFill/>
          </a:ln>
        </p:spPr>
      </p:pic>
      <p:sp>
        <p:nvSpPr>
          <p:cNvPr id="296" name="Google Shape;296;p28"/>
          <p:cNvSpPr txBox="1"/>
          <p:nvPr/>
        </p:nvSpPr>
        <p:spPr>
          <a:xfrm>
            <a:off x="3813286"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Não gostou das marcas de parceiros soltas em cima</a:t>
            </a:r>
            <a:endParaRPr sz="800">
              <a:latin typeface="Montserrat Medium"/>
              <a:ea typeface="Montserrat Medium"/>
              <a:cs typeface="Montserrat Medium"/>
              <a:sym typeface="Montserrat Medium"/>
            </a:endParaRPr>
          </a:p>
        </p:txBody>
      </p:sp>
      <p:pic>
        <p:nvPicPr>
          <p:cNvPr id="297" name="Google Shape;297;p28" title="Chart"/>
          <p:cNvPicPr preferRelativeResize="0"/>
          <p:nvPr/>
        </p:nvPicPr>
        <p:blipFill>
          <a:blip r:embed="rId6">
            <a:alphaModFix/>
          </a:blip>
          <a:stretch>
            <a:fillRect/>
          </a:stretch>
        </p:blipFill>
        <p:spPr>
          <a:xfrm>
            <a:off x="4459606" y="2732450"/>
            <a:ext cx="3729351" cy="2305975"/>
          </a:xfrm>
          <a:prstGeom prst="rect">
            <a:avLst/>
          </a:prstGeom>
          <a:noFill/>
          <a:ln>
            <a:noFill/>
          </a:ln>
        </p:spPr>
      </p:pic>
      <p:pic>
        <p:nvPicPr>
          <p:cNvPr id="298" name="Google Shape;298;p28"/>
          <p:cNvPicPr preferRelativeResize="0"/>
          <p:nvPr/>
        </p:nvPicPr>
        <p:blipFill>
          <a:blip r:embed="rId7">
            <a:alphaModFix/>
          </a:blip>
          <a:stretch>
            <a:fillRect/>
          </a:stretch>
        </p:blipFill>
        <p:spPr>
          <a:xfrm>
            <a:off x="483284" y="1877850"/>
            <a:ext cx="2484783"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id="303" name="Google Shape;303;p29"/>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304" name="Google Shape;304;p29"/>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6ª MISSÃO</a:t>
            </a:r>
            <a:endParaRPr sz="1900">
              <a:solidFill>
                <a:schemeClr val="lt1"/>
              </a:solidFill>
              <a:latin typeface="Montserrat SemiBold"/>
              <a:ea typeface="Montserrat SemiBold"/>
              <a:cs typeface="Montserrat SemiBold"/>
              <a:sym typeface="Montserrat SemiBold"/>
            </a:endParaRPr>
          </a:p>
        </p:txBody>
      </p:sp>
      <p:sp>
        <p:nvSpPr>
          <p:cNvPr id="306" name="Google Shape;306;p29"/>
          <p:cNvSpPr txBox="1"/>
          <p:nvPr/>
        </p:nvSpPr>
        <p:spPr>
          <a:xfrm>
            <a:off x="154508" y="786100"/>
            <a:ext cx="31977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O Sebrae trabalha com parceiros de educação para ter uma gama maior de cursos para o empreendedor brasileiro. Você consegue encontrar os cursos de um parceiro chamado EduK?</a:t>
            </a:r>
            <a:r>
              <a:rPr lang="pt-BR" sz="1000">
                <a:solidFill>
                  <a:schemeClr val="lt1"/>
                </a:solidFill>
                <a:latin typeface="Montserrat Light"/>
                <a:ea typeface="Montserrat Light"/>
                <a:cs typeface="Montserrat Light"/>
                <a:sym typeface="Montserrat Light"/>
              </a:rPr>
              <a:t>”</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307" name="Google Shape;307;p29"/>
          <p:cNvPicPr preferRelativeResize="0"/>
          <p:nvPr/>
        </p:nvPicPr>
        <p:blipFill>
          <a:blip r:embed="rId4">
            <a:alphaModFix/>
          </a:blip>
          <a:stretch>
            <a:fillRect/>
          </a:stretch>
        </p:blipFill>
        <p:spPr>
          <a:xfrm>
            <a:off x="3563625" y="1375497"/>
            <a:ext cx="5525475" cy="2392499"/>
          </a:xfrm>
          <a:prstGeom prst="rect">
            <a:avLst/>
          </a:prstGeom>
          <a:noFill/>
          <a:ln>
            <a:noFill/>
          </a:ln>
        </p:spPr>
      </p:pic>
      <p:pic>
        <p:nvPicPr>
          <p:cNvPr id="308" name="Google Shape;308;p29"/>
          <p:cNvPicPr preferRelativeResize="0"/>
          <p:nvPr/>
        </p:nvPicPr>
        <p:blipFill>
          <a:blip r:embed="rId5">
            <a:alphaModFix/>
          </a:blip>
          <a:stretch>
            <a:fillRect/>
          </a:stretch>
        </p:blipFill>
        <p:spPr>
          <a:xfrm>
            <a:off x="483284" y="1877850"/>
            <a:ext cx="2484783"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pic>
        <p:nvPicPr>
          <p:cNvPr id="313" name="Google Shape;313;p30"/>
          <p:cNvPicPr preferRelativeResize="0"/>
          <p:nvPr/>
        </p:nvPicPr>
        <p:blipFill>
          <a:blip r:embed="rId3">
            <a:alphaModFix/>
          </a:blip>
          <a:stretch>
            <a:fillRect/>
          </a:stretch>
        </p:blipFill>
        <p:spPr>
          <a:xfrm>
            <a:off x="3204725" y="-111950"/>
            <a:ext cx="2964900" cy="1404931"/>
          </a:xfrm>
          <a:prstGeom prst="rect">
            <a:avLst/>
          </a:prstGeom>
          <a:noFill/>
          <a:ln>
            <a:noFill/>
          </a:ln>
        </p:spPr>
      </p:pic>
      <p:sp>
        <p:nvSpPr>
          <p:cNvPr id="314" name="Google Shape;314;p30"/>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7</a:t>
            </a:r>
            <a:r>
              <a:rPr lang="pt-BR" sz="1900">
                <a:solidFill>
                  <a:schemeClr val="lt1"/>
                </a:solidFill>
                <a:latin typeface="Montserrat SemiBold"/>
                <a:ea typeface="Montserrat SemiBold"/>
                <a:cs typeface="Montserrat SemiBold"/>
                <a:sym typeface="Montserrat SemiBold"/>
              </a:rPr>
              <a:t>ª MISSÃO</a:t>
            </a:r>
            <a:endParaRPr sz="1900">
              <a:solidFill>
                <a:schemeClr val="lt1"/>
              </a:solidFill>
              <a:latin typeface="Montserrat SemiBold"/>
              <a:ea typeface="Montserrat SemiBold"/>
              <a:cs typeface="Montserrat SemiBold"/>
              <a:sym typeface="Montserrat SemiBold"/>
            </a:endParaRPr>
          </a:p>
        </p:txBody>
      </p:sp>
      <p:sp>
        <p:nvSpPr>
          <p:cNvPr id="316" name="Google Shape;316;p30"/>
          <p:cNvSpPr txBox="1"/>
          <p:nvPr/>
        </p:nvSpPr>
        <p:spPr>
          <a:xfrm>
            <a:off x="154508" y="786100"/>
            <a:ext cx="31977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No Sebrae, existem diferentes tipos de conteúdos como vídeos, textos no site, documentos em PDF, áudio e podcasts. Sabendo disso, você consegue encontrar um conteúdo de empreendedorismo feminino em forma de Podcast?</a:t>
            </a:r>
            <a:r>
              <a:rPr lang="pt-BR" sz="1000">
                <a:solidFill>
                  <a:schemeClr val="lt1"/>
                </a:solidFill>
                <a:latin typeface="Montserrat Light"/>
                <a:ea typeface="Montserrat Light"/>
                <a:cs typeface="Montserrat Light"/>
                <a:sym typeface="Montserrat Light"/>
              </a:rPr>
              <a:t>”</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317" name="Google Shape;317;p30"/>
          <p:cNvGrpSpPr/>
          <p:nvPr/>
        </p:nvGrpSpPr>
        <p:grpSpPr>
          <a:xfrm>
            <a:off x="3642925" y="221963"/>
            <a:ext cx="2660400" cy="737100"/>
            <a:chOff x="119813" y="580475"/>
            <a:chExt cx="2660400" cy="737100"/>
          </a:xfrm>
        </p:grpSpPr>
        <p:sp>
          <p:nvSpPr>
            <p:cNvPr id="318" name="Google Shape;318;p30"/>
            <p:cNvSpPr/>
            <p:nvPr/>
          </p:nvSpPr>
          <p:spPr>
            <a:xfrm>
              <a:off x="119813" y="580475"/>
              <a:ext cx="2660400" cy="7371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txBox="1"/>
            <p:nvPr/>
          </p:nvSpPr>
          <p:spPr>
            <a:xfrm>
              <a:off x="205013" y="634075"/>
              <a:ext cx="24780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Todos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Nenhum</a:t>
              </a:r>
              <a:endParaRPr b="1" sz="1000">
                <a:solidFill>
                  <a:srgbClr val="E69138"/>
                </a:solidFill>
                <a:latin typeface="Montserrat"/>
                <a:ea typeface="Montserrat"/>
                <a:cs typeface="Montserrat"/>
                <a:sym typeface="Montserrat"/>
              </a:endParaRPr>
            </a:p>
          </p:txBody>
        </p:sp>
      </p:grpSp>
      <p:pic>
        <p:nvPicPr>
          <p:cNvPr id="320" name="Google Shape;320;p30"/>
          <p:cNvPicPr preferRelativeResize="0"/>
          <p:nvPr/>
        </p:nvPicPr>
        <p:blipFill>
          <a:blip r:embed="rId4">
            <a:alphaModFix/>
          </a:blip>
          <a:stretch>
            <a:fillRect/>
          </a:stretch>
        </p:blipFill>
        <p:spPr>
          <a:xfrm>
            <a:off x="7046058" y="1389951"/>
            <a:ext cx="1306076" cy="1307201"/>
          </a:xfrm>
          <a:prstGeom prst="rect">
            <a:avLst/>
          </a:prstGeom>
          <a:noFill/>
          <a:ln>
            <a:noFill/>
          </a:ln>
        </p:spPr>
      </p:pic>
      <p:sp>
        <p:nvSpPr>
          <p:cNvPr id="321" name="Google Shape;321;p30"/>
          <p:cNvSpPr txBox="1"/>
          <p:nvPr/>
        </p:nvSpPr>
        <p:spPr>
          <a:xfrm>
            <a:off x="7160838"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Em um scroll leve já foi direto em Áudio entre as categorias</a:t>
            </a:r>
            <a:endParaRPr sz="800">
              <a:latin typeface="Montserrat Medium"/>
              <a:ea typeface="Montserrat Medium"/>
              <a:cs typeface="Montserrat Medium"/>
              <a:sym typeface="Montserrat Medium"/>
            </a:endParaRPr>
          </a:p>
        </p:txBody>
      </p:sp>
      <p:pic>
        <p:nvPicPr>
          <p:cNvPr id="322" name="Google Shape;322;p30"/>
          <p:cNvPicPr preferRelativeResize="0"/>
          <p:nvPr/>
        </p:nvPicPr>
        <p:blipFill>
          <a:blip r:embed="rId4">
            <a:alphaModFix/>
          </a:blip>
          <a:stretch>
            <a:fillRect/>
          </a:stretch>
        </p:blipFill>
        <p:spPr>
          <a:xfrm>
            <a:off x="5670795" y="1389951"/>
            <a:ext cx="1306076" cy="1307201"/>
          </a:xfrm>
          <a:prstGeom prst="rect">
            <a:avLst/>
          </a:prstGeom>
          <a:noFill/>
          <a:ln>
            <a:noFill/>
          </a:ln>
        </p:spPr>
      </p:pic>
      <p:sp>
        <p:nvSpPr>
          <p:cNvPr id="323" name="Google Shape;323;p30"/>
          <p:cNvSpPr txBox="1"/>
          <p:nvPr/>
        </p:nvSpPr>
        <p:spPr>
          <a:xfrm>
            <a:off x="5785575"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Encontrou a área de conteúdos rapidamente</a:t>
            </a:r>
            <a:endParaRPr sz="800">
              <a:latin typeface="Montserrat Medium"/>
              <a:ea typeface="Montserrat Medium"/>
              <a:cs typeface="Montserrat Medium"/>
              <a:sym typeface="Montserrat Medium"/>
            </a:endParaRPr>
          </a:p>
        </p:txBody>
      </p:sp>
      <p:pic>
        <p:nvPicPr>
          <p:cNvPr id="324" name="Google Shape;324;p30"/>
          <p:cNvPicPr preferRelativeResize="0"/>
          <p:nvPr/>
        </p:nvPicPr>
        <p:blipFill>
          <a:blip r:embed="rId5">
            <a:alphaModFix/>
          </a:blip>
          <a:stretch>
            <a:fillRect/>
          </a:stretch>
        </p:blipFill>
        <p:spPr>
          <a:xfrm>
            <a:off x="4295520" y="1389951"/>
            <a:ext cx="1306076" cy="1307201"/>
          </a:xfrm>
          <a:prstGeom prst="rect">
            <a:avLst/>
          </a:prstGeom>
          <a:noFill/>
          <a:ln>
            <a:noFill/>
          </a:ln>
        </p:spPr>
      </p:pic>
      <p:sp>
        <p:nvSpPr>
          <p:cNvPr id="325" name="Google Shape;325;p30"/>
          <p:cNvSpPr txBox="1"/>
          <p:nvPr/>
        </p:nvSpPr>
        <p:spPr>
          <a:xfrm>
            <a:off x="4441936"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Ficou um bom tempo na área de cursos procurando</a:t>
            </a:r>
            <a:endParaRPr sz="800">
              <a:latin typeface="Montserrat Medium"/>
              <a:ea typeface="Montserrat Medium"/>
              <a:cs typeface="Montserrat Medium"/>
              <a:sym typeface="Montserrat Medium"/>
            </a:endParaRPr>
          </a:p>
        </p:txBody>
      </p:sp>
      <p:pic>
        <p:nvPicPr>
          <p:cNvPr id="326" name="Google Shape;326;p30" title="Chart"/>
          <p:cNvPicPr preferRelativeResize="0"/>
          <p:nvPr/>
        </p:nvPicPr>
        <p:blipFill>
          <a:blip r:embed="rId6">
            <a:alphaModFix/>
          </a:blip>
          <a:stretch>
            <a:fillRect/>
          </a:stretch>
        </p:blipFill>
        <p:spPr>
          <a:xfrm>
            <a:off x="4459606" y="2732450"/>
            <a:ext cx="3729351" cy="2305975"/>
          </a:xfrm>
          <a:prstGeom prst="rect">
            <a:avLst/>
          </a:prstGeom>
          <a:noFill/>
          <a:ln>
            <a:noFill/>
          </a:ln>
        </p:spPr>
      </p:pic>
      <p:pic>
        <p:nvPicPr>
          <p:cNvPr id="327" name="Google Shape;327;p30"/>
          <p:cNvPicPr preferRelativeResize="0"/>
          <p:nvPr/>
        </p:nvPicPr>
        <p:blipFill>
          <a:blip r:embed="rId7">
            <a:alphaModFix/>
          </a:blip>
          <a:stretch>
            <a:fillRect/>
          </a:stretch>
        </p:blipFill>
        <p:spPr>
          <a:xfrm>
            <a:off x="464728" y="2111300"/>
            <a:ext cx="2521894"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 name="Shape 331"/>
        <p:cNvGrpSpPr/>
        <p:nvPr/>
      </p:nvGrpSpPr>
      <p:grpSpPr>
        <a:xfrm>
          <a:off x="0" y="0"/>
          <a:ext cx="0" cy="0"/>
          <a:chOff x="0" y="0"/>
          <a:chExt cx="0" cy="0"/>
        </a:xfrm>
      </p:grpSpPr>
      <p:pic>
        <p:nvPicPr>
          <p:cNvPr id="332" name="Google Shape;332;p31"/>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333" name="Google Shape;333;p31"/>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7ª MISSÃO</a:t>
            </a:r>
            <a:endParaRPr sz="1900">
              <a:solidFill>
                <a:schemeClr val="lt1"/>
              </a:solidFill>
              <a:latin typeface="Montserrat SemiBold"/>
              <a:ea typeface="Montserrat SemiBold"/>
              <a:cs typeface="Montserrat SemiBold"/>
              <a:sym typeface="Montserrat SemiBold"/>
            </a:endParaRPr>
          </a:p>
        </p:txBody>
      </p:sp>
      <p:sp>
        <p:nvSpPr>
          <p:cNvPr id="335" name="Google Shape;335;p31"/>
          <p:cNvSpPr txBox="1"/>
          <p:nvPr/>
        </p:nvSpPr>
        <p:spPr>
          <a:xfrm>
            <a:off x="154508" y="786100"/>
            <a:ext cx="31977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“No Sebrae, existem diferentes tipos de conteúdos como vídeos, textos no site, documentos em PDF, áudio e podcasts. Sabendo disso, você consegue encontrar um conteúdo de empreendedorismo feminino em forma de Podcast?”</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336" name="Google Shape;336;p31"/>
          <p:cNvPicPr preferRelativeResize="0"/>
          <p:nvPr/>
        </p:nvPicPr>
        <p:blipFill>
          <a:blip r:embed="rId4">
            <a:alphaModFix/>
          </a:blip>
          <a:stretch>
            <a:fillRect/>
          </a:stretch>
        </p:blipFill>
        <p:spPr>
          <a:xfrm>
            <a:off x="3678600" y="1487463"/>
            <a:ext cx="5312999" cy="2168571"/>
          </a:xfrm>
          <a:prstGeom prst="rect">
            <a:avLst/>
          </a:prstGeom>
          <a:noFill/>
          <a:ln>
            <a:noFill/>
          </a:ln>
        </p:spPr>
      </p:pic>
      <p:pic>
        <p:nvPicPr>
          <p:cNvPr id="337" name="Google Shape;337;p31"/>
          <p:cNvPicPr preferRelativeResize="0"/>
          <p:nvPr/>
        </p:nvPicPr>
        <p:blipFill>
          <a:blip r:embed="rId5">
            <a:alphaModFix/>
          </a:blip>
          <a:stretch>
            <a:fillRect/>
          </a:stretch>
        </p:blipFill>
        <p:spPr>
          <a:xfrm>
            <a:off x="464728" y="2111300"/>
            <a:ext cx="2521894"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B53FF"/>
            </a:gs>
            <a:gs pos="100000">
              <a:srgbClr val="8A7FFA"/>
            </a:gs>
          </a:gsLst>
          <a:lin ang="10800025" scaled="0"/>
        </a:gradFill>
      </p:bgPr>
    </p:bg>
    <p:spTree>
      <p:nvGrpSpPr>
        <p:cNvPr id="67" name="Shape 67"/>
        <p:cNvGrpSpPr/>
        <p:nvPr/>
      </p:nvGrpSpPr>
      <p:grpSpPr>
        <a:xfrm>
          <a:off x="0" y="0"/>
          <a:ext cx="0" cy="0"/>
          <a:chOff x="0" y="0"/>
          <a:chExt cx="0" cy="0"/>
        </a:xfrm>
      </p:grpSpPr>
      <p:pic>
        <p:nvPicPr>
          <p:cNvPr id="68" name="Google Shape;68;p14"/>
          <p:cNvPicPr preferRelativeResize="0"/>
          <p:nvPr/>
        </p:nvPicPr>
        <p:blipFill rotWithShape="1">
          <a:blip r:embed="rId3">
            <a:alphaModFix/>
          </a:blip>
          <a:srcRect b="0" l="0" r="60213" t="0"/>
          <a:stretch/>
        </p:blipFill>
        <p:spPr>
          <a:xfrm>
            <a:off x="0" y="0"/>
            <a:ext cx="3069624" cy="5143500"/>
          </a:xfrm>
          <a:prstGeom prst="rect">
            <a:avLst/>
          </a:prstGeom>
          <a:noFill/>
          <a:ln>
            <a:noFill/>
          </a:ln>
        </p:spPr>
      </p:pic>
      <p:sp>
        <p:nvSpPr>
          <p:cNvPr id="69" name="Google Shape;69;p14"/>
          <p:cNvSpPr/>
          <p:nvPr/>
        </p:nvSpPr>
        <p:spPr>
          <a:xfrm>
            <a:off x="0" y="-25"/>
            <a:ext cx="3069600" cy="5143500"/>
          </a:xfrm>
          <a:prstGeom prst="rect">
            <a:avLst/>
          </a:prstGeom>
          <a:solidFill>
            <a:srgbClr val="000000">
              <a:alpha val="77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696300" y="2333250"/>
            <a:ext cx="1677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chemeClr val="lt1"/>
                </a:solidFill>
                <a:latin typeface="Montserrat ExtraLight"/>
                <a:ea typeface="Montserrat ExtraLight"/>
                <a:cs typeface="Montserrat ExtraLight"/>
                <a:sym typeface="Montserrat ExtraLight"/>
              </a:rPr>
              <a:t>CONTEXTO</a:t>
            </a:r>
            <a:endParaRPr sz="1900">
              <a:solidFill>
                <a:schemeClr val="lt1"/>
              </a:solidFill>
              <a:latin typeface="Montserrat ExtraLight"/>
              <a:ea typeface="Montserrat ExtraLight"/>
              <a:cs typeface="Montserrat ExtraLight"/>
              <a:sym typeface="Montserrat ExtraLight"/>
            </a:endParaRPr>
          </a:p>
        </p:txBody>
      </p:sp>
      <p:sp>
        <p:nvSpPr>
          <p:cNvPr id="71" name="Google Shape;71;p14"/>
          <p:cNvSpPr txBox="1"/>
          <p:nvPr/>
        </p:nvSpPr>
        <p:spPr>
          <a:xfrm>
            <a:off x="3923125" y="67382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 name="Google Shape;72;p14"/>
          <p:cNvSpPr txBox="1"/>
          <p:nvPr/>
        </p:nvSpPr>
        <p:spPr>
          <a:xfrm>
            <a:off x="3713575" y="935850"/>
            <a:ext cx="47316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Para verificar as premissas anteriormente assumidas como certas, foi elaborado um teste de usabilidade com usuários e não usuários do app</a:t>
            </a:r>
            <a:br>
              <a:rPr lang="pt-BR">
                <a:solidFill>
                  <a:schemeClr val="lt1"/>
                </a:solidFill>
                <a:latin typeface="Montserrat Light"/>
                <a:ea typeface="Montserrat Light"/>
                <a:cs typeface="Montserrat Light"/>
                <a:sym typeface="Montserrat Light"/>
              </a:rPr>
            </a:br>
            <a:endParaRPr>
              <a:solidFill>
                <a:schemeClr val="lt1"/>
              </a:solidFill>
              <a:latin typeface="Montserrat Light"/>
              <a:ea typeface="Montserrat Light"/>
              <a:cs typeface="Montserrat Light"/>
              <a:sym typeface="Montserrat Light"/>
            </a:endParaRPr>
          </a:p>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3 usuários e 3 não usuários foram abordados para um teste com 11 missões nas três áreas principais do app: </a:t>
            </a:r>
            <a:r>
              <a:rPr lang="pt-BR">
                <a:solidFill>
                  <a:schemeClr val="lt1"/>
                </a:solidFill>
                <a:latin typeface="Montserrat Medium"/>
                <a:ea typeface="Montserrat Medium"/>
                <a:cs typeface="Montserrat Medium"/>
                <a:sym typeface="Montserrat Medium"/>
              </a:rPr>
              <a:t>Início</a:t>
            </a:r>
            <a:r>
              <a:rPr lang="pt-BR">
                <a:solidFill>
                  <a:schemeClr val="lt1"/>
                </a:solidFill>
                <a:latin typeface="Montserrat Light"/>
                <a:ea typeface="Montserrat Light"/>
                <a:cs typeface="Montserrat Light"/>
                <a:sym typeface="Montserrat Light"/>
              </a:rPr>
              <a:t>, </a:t>
            </a:r>
            <a:r>
              <a:rPr lang="pt-BR">
                <a:solidFill>
                  <a:schemeClr val="lt1"/>
                </a:solidFill>
                <a:latin typeface="Montserrat Medium"/>
                <a:ea typeface="Montserrat Medium"/>
                <a:cs typeface="Montserrat Medium"/>
                <a:sym typeface="Montserrat Medium"/>
              </a:rPr>
              <a:t>Aprenda </a:t>
            </a:r>
            <a:r>
              <a:rPr lang="pt-BR">
                <a:solidFill>
                  <a:schemeClr val="lt1"/>
                </a:solidFill>
                <a:latin typeface="Montserrat Light"/>
                <a:ea typeface="Montserrat Light"/>
                <a:cs typeface="Montserrat Light"/>
                <a:sym typeface="Montserrat Light"/>
              </a:rPr>
              <a:t>e </a:t>
            </a:r>
            <a:r>
              <a:rPr lang="pt-BR">
                <a:solidFill>
                  <a:schemeClr val="lt1"/>
                </a:solidFill>
                <a:latin typeface="Montserrat Medium"/>
                <a:ea typeface="Montserrat Medium"/>
                <a:cs typeface="Montserrat Medium"/>
                <a:sym typeface="Montserrat Medium"/>
              </a:rPr>
              <a:t>Sua empresa</a:t>
            </a:r>
            <a:br>
              <a:rPr lang="pt-BR">
                <a:solidFill>
                  <a:schemeClr val="lt1"/>
                </a:solidFill>
                <a:latin typeface="Montserrat Medium"/>
                <a:ea typeface="Montserrat Medium"/>
                <a:cs typeface="Montserrat Medium"/>
                <a:sym typeface="Montserrat Medium"/>
              </a:rPr>
            </a:br>
            <a:endParaRPr>
              <a:solidFill>
                <a:schemeClr val="lt1"/>
              </a:solidFill>
              <a:latin typeface="Montserrat Medium"/>
              <a:ea typeface="Montserrat Medium"/>
              <a:cs typeface="Montserrat Medium"/>
              <a:sym typeface="Montserrat Medium"/>
            </a:endParaRPr>
          </a:p>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Cada teste teve duração entre 40 min e 1h e todos foram feitos de forma virtual utilizando um protótipo do Figma</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32"/>
          <p:cNvPicPr preferRelativeResize="0"/>
          <p:nvPr/>
        </p:nvPicPr>
        <p:blipFill>
          <a:blip r:embed="rId3">
            <a:alphaModFix/>
          </a:blip>
          <a:stretch>
            <a:fillRect/>
          </a:stretch>
        </p:blipFill>
        <p:spPr>
          <a:xfrm>
            <a:off x="3204725" y="-111950"/>
            <a:ext cx="2964900" cy="1404931"/>
          </a:xfrm>
          <a:prstGeom prst="rect">
            <a:avLst/>
          </a:prstGeom>
          <a:noFill/>
          <a:ln>
            <a:noFill/>
          </a:ln>
        </p:spPr>
      </p:pic>
      <p:sp>
        <p:nvSpPr>
          <p:cNvPr id="343" name="Google Shape;343;p32"/>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8</a:t>
            </a:r>
            <a:r>
              <a:rPr lang="pt-BR" sz="1900">
                <a:solidFill>
                  <a:schemeClr val="lt1"/>
                </a:solidFill>
                <a:latin typeface="Montserrat SemiBold"/>
                <a:ea typeface="Montserrat SemiBold"/>
                <a:cs typeface="Montserrat SemiBold"/>
                <a:sym typeface="Montserrat SemiBold"/>
              </a:rPr>
              <a:t>ª MISSÃO</a:t>
            </a:r>
            <a:endParaRPr sz="1900">
              <a:solidFill>
                <a:schemeClr val="lt1"/>
              </a:solidFill>
              <a:latin typeface="Montserrat SemiBold"/>
              <a:ea typeface="Montserrat SemiBold"/>
              <a:cs typeface="Montserrat SemiBold"/>
              <a:sym typeface="Montserrat SemiBold"/>
            </a:endParaRPr>
          </a:p>
        </p:txBody>
      </p:sp>
      <p:sp>
        <p:nvSpPr>
          <p:cNvPr id="345" name="Google Shape;345;p32"/>
          <p:cNvSpPr txBox="1"/>
          <p:nvPr/>
        </p:nvSpPr>
        <p:spPr>
          <a:xfrm>
            <a:off x="154508" y="786100"/>
            <a:ext cx="3197700" cy="15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Aqui no Aprenda, é possível também você favoritar cursos e conteúdos para um acesso rápido ou para olhar com calma posteriormente. Tendo isso em vista, me mostre como favoritar e também as duas formas de como acessar esses conteúdos e cursos favoritados</a:t>
            </a:r>
            <a:r>
              <a:rPr lang="pt-BR" sz="1000">
                <a:solidFill>
                  <a:schemeClr val="lt1"/>
                </a:solidFill>
                <a:latin typeface="Montserrat Light"/>
                <a:ea typeface="Montserrat Light"/>
                <a:cs typeface="Montserrat Light"/>
                <a:sym typeface="Montserrat Light"/>
              </a:rPr>
              <a:t>”</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346" name="Google Shape;346;p32"/>
          <p:cNvGrpSpPr/>
          <p:nvPr/>
        </p:nvGrpSpPr>
        <p:grpSpPr>
          <a:xfrm>
            <a:off x="3642925" y="221963"/>
            <a:ext cx="2660400" cy="737100"/>
            <a:chOff x="119813" y="580475"/>
            <a:chExt cx="2660400" cy="737100"/>
          </a:xfrm>
        </p:grpSpPr>
        <p:sp>
          <p:nvSpPr>
            <p:cNvPr id="347" name="Google Shape;347;p32"/>
            <p:cNvSpPr/>
            <p:nvPr/>
          </p:nvSpPr>
          <p:spPr>
            <a:xfrm>
              <a:off x="119813" y="580475"/>
              <a:ext cx="2660400" cy="7371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txBox="1"/>
            <p:nvPr/>
          </p:nvSpPr>
          <p:spPr>
            <a:xfrm>
              <a:off x="205013" y="634075"/>
              <a:ext cx="24780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Todos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Nenhum</a:t>
              </a:r>
              <a:endParaRPr b="1" sz="1000">
                <a:solidFill>
                  <a:srgbClr val="E69138"/>
                </a:solidFill>
                <a:latin typeface="Montserrat"/>
                <a:ea typeface="Montserrat"/>
                <a:cs typeface="Montserrat"/>
                <a:sym typeface="Montserrat"/>
              </a:endParaRPr>
            </a:p>
          </p:txBody>
        </p:sp>
      </p:grpSp>
      <p:pic>
        <p:nvPicPr>
          <p:cNvPr id="349" name="Google Shape;349;p32"/>
          <p:cNvPicPr preferRelativeResize="0"/>
          <p:nvPr/>
        </p:nvPicPr>
        <p:blipFill>
          <a:blip r:embed="rId4">
            <a:alphaModFix/>
          </a:blip>
          <a:stretch>
            <a:fillRect/>
          </a:stretch>
        </p:blipFill>
        <p:spPr>
          <a:xfrm>
            <a:off x="7787258" y="1389951"/>
            <a:ext cx="1306076" cy="1307201"/>
          </a:xfrm>
          <a:prstGeom prst="rect">
            <a:avLst/>
          </a:prstGeom>
          <a:noFill/>
          <a:ln>
            <a:noFill/>
          </a:ln>
        </p:spPr>
      </p:pic>
      <p:pic>
        <p:nvPicPr>
          <p:cNvPr id="350" name="Google Shape;350;p32"/>
          <p:cNvPicPr preferRelativeResize="0"/>
          <p:nvPr/>
        </p:nvPicPr>
        <p:blipFill>
          <a:blip r:embed="rId5">
            <a:alphaModFix/>
          </a:blip>
          <a:stretch>
            <a:fillRect/>
          </a:stretch>
        </p:blipFill>
        <p:spPr>
          <a:xfrm>
            <a:off x="5058658" y="1389951"/>
            <a:ext cx="1306076" cy="1307201"/>
          </a:xfrm>
          <a:prstGeom prst="rect">
            <a:avLst/>
          </a:prstGeom>
          <a:noFill/>
          <a:ln>
            <a:noFill/>
          </a:ln>
        </p:spPr>
      </p:pic>
      <p:sp>
        <p:nvSpPr>
          <p:cNvPr id="351" name="Google Shape;351;p32"/>
          <p:cNvSpPr txBox="1"/>
          <p:nvPr/>
        </p:nvSpPr>
        <p:spPr>
          <a:xfrm>
            <a:off x="7902038"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Comentou ser bem intuitivo o coração para favoritar</a:t>
            </a:r>
            <a:endParaRPr sz="800">
              <a:latin typeface="Montserrat Medium"/>
              <a:ea typeface="Montserrat Medium"/>
              <a:cs typeface="Montserrat Medium"/>
              <a:sym typeface="Montserrat Medium"/>
            </a:endParaRPr>
          </a:p>
        </p:txBody>
      </p:sp>
      <p:sp>
        <p:nvSpPr>
          <p:cNvPr id="352" name="Google Shape;352;p32"/>
          <p:cNvSpPr txBox="1"/>
          <p:nvPr/>
        </p:nvSpPr>
        <p:spPr>
          <a:xfrm>
            <a:off x="5205073" y="15088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Gostaria de filtrar dentro de favoritos entre Cursos, Eventos e Conteúdos</a:t>
            </a:r>
            <a:endParaRPr sz="800">
              <a:latin typeface="Montserrat Medium"/>
              <a:ea typeface="Montserrat Medium"/>
              <a:cs typeface="Montserrat Medium"/>
              <a:sym typeface="Montserrat Medium"/>
            </a:endParaRPr>
          </a:p>
        </p:txBody>
      </p:sp>
      <p:pic>
        <p:nvPicPr>
          <p:cNvPr id="353" name="Google Shape;353;p32"/>
          <p:cNvPicPr preferRelativeResize="0"/>
          <p:nvPr/>
        </p:nvPicPr>
        <p:blipFill>
          <a:blip r:embed="rId4">
            <a:alphaModFix/>
          </a:blip>
          <a:stretch>
            <a:fillRect/>
          </a:stretch>
        </p:blipFill>
        <p:spPr>
          <a:xfrm>
            <a:off x="6450445" y="1389951"/>
            <a:ext cx="1306076" cy="1307201"/>
          </a:xfrm>
          <a:prstGeom prst="rect">
            <a:avLst/>
          </a:prstGeom>
          <a:noFill/>
          <a:ln>
            <a:noFill/>
          </a:ln>
        </p:spPr>
      </p:pic>
      <p:sp>
        <p:nvSpPr>
          <p:cNvPr id="354" name="Google Shape;354;p32"/>
          <p:cNvSpPr txBox="1"/>
          <p:nvPr/>
        </p:nvSpPr>
        <p:spPr>
          <a:xfrm>
            <a:off x="6565225"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Rapidamente foi em “Favoritos” no filtro superior</a:t>
            </a:r>
            <a:endParaRPr sz="800">
              <a:latin typeface="Montserrat Medium"/>
              <a:ea typeface="Montserrat Medium"/>
              <a:cs typeface="Montserrat Medium"/>
              <a:sym typeface="Montserrat Medium"/>
            </a:endParaRPr>
          </a:p>
        </p:txBody>
      </p:sp>
      <p:pic>
        <p:nvPicPr>
          <p:cNvPr id="355" name="Google Shape;355;p32"/>
          <p:cNvPicPr preferRelativeResize="0"/>
          <p:nvPr/>
        </p:nvPicPr>
        <p:blipFill>
          <a:blip r:embed="rId5">
            <a:alphaModFix/>
          </a:blip>
          <a:stretch>
            <a:fillRect/>
          </a:stretch>
        </p:blipFill>
        <p:spPr>
          <a:xfrm>
            <a:off x="3666870" y="1389951"/>
            <a:ext cx="1306076" cy="1307201"/>
          </a:xfrm>
          <a:prstGeom prst="rect">
            <a:avLst/>
          </a:prstGeom>
          <a:noFill/>
          <a:ln>
            <a:noFill/>
          </a:ln>
        </p:spPr>
      </p:pic>
      <p:sp>
        <p:nvSpPr>
          <p:cNvPr id="356" name="Google Shape;356;p32"/>
          <p:cNvSpPr txBox="1"/>
          <p:nvPr/>
        </p:nvSpPr>
        <p:spPr>
          <a:xfrm>
            <a:off x="3813286" y="15088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Teve um pouco de dificuldade para encontrar os favoritos no Menu lateral</a:t>
            </a:r>
            <a:endParaRPr sz="800">
              <a:latin typeface="Montserrat Medium"/>
              <a:ea typeface="Montserrat Medium"/>
              <a:cs typeface="Montserrat Medium"/>
              <a:sym typeface="Montserrat Medium"/>
            </a:endParaRPr>
          </a:p>
        </p:txBody>
      </p:sp>
      <p:pic>
        <p:nvPicPr>
          <p:cNvPr id="357" name="Google Shape;357;p32" title="Chart"/>
          <p:cNvPicPr preferRelativeResize="0"/>
          <p:nvPr/>
        </p:nvPicPr>
        <p:blipFill>
          <a:blip r:embed="rId6">
            <a:alphaModFix/>
          </a:blip>
          <a:stretch>
            <a:fillRect/>
          </a:stretch>
        </p:blipFill>
        <p:spPr>
          <a:xfrm>
            <a:off x="4459606" y="2732450"/>
            <a:ext cx="3729351" cy="2305975"/>
          </a:xfrm>
          <a:prstGeom prst="rect">
            <a:avLst/>
          </a:prstGeom>
          <a:noFill/>
          <a:ln>
            <a:noFill/>
          </a:ln>
        </p:spPr>
      </p:pic>
      <p:pic>
        <p:nvPicPr>
          <p:cNvPr id="358" name="Google Shape;358;p32"/>
          <p:cNvPicPr preferRelativeResize="0"/>
          <p:nvPr/>
        </p:nvPicPr>
        <p:blipFill>
          <a:blip r:embed="rId7">
            <a:alphaModFix/>
          </a:blip>
          <a:stretch>
            <a:fillRect/>
          </a:stretch>
        </p:blipFill>
        <p:spPr>
          <a:xfrm>
            <a:off x="522706" y="2286050"/>
            <a:ext cx="2480789"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pic>
        <p:nvPicPr>
          <p:cNvPr id="363" name="Google Shape;363;p33"/>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364" name="Google Shape;364;p33"/>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8ª MISSÃO</a:t>
            </a:r>
            <a:endParaRPr sz="1900">
              <a:solidFill>
                <a:schemeClr val="lt1"/>
              </a:solidFill>
              <a:latin typeface="Montserrat SemiBold"/>
              <a:ea typeface="Montserrat SemiBold"/>
              <a:cs typeface="Montserrat SemiBold"/>
              <a:sym typeface="Montserrat SemiBold"/>
            </a:endParaRPr>
          </a:p>
        </p:txBody>
      </p:sp>
      <p:sp>
        <p:nvSpPr>
          <p:cNvPr id="366" name="Google Shape;366;p33"/>
          <p:cNvSpPr txBox="1"/>
          <p:nvPr/>
        </p:nvSpPr>
        <p:spPr>
          <a:xfrm>
            <a:off x="154508" y="786100"/>
            <a:ext cx="3197700" cy="15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“Aqui no Aprenda, é possível também você favoritar cursos e conteúdos para um acesso rápido ou para olhar com calma posteriormente. Tendo isso em vista, me mostre como favoritar e também as duas formas de como acessar esses conteúdos e cursos favoritados”</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367" name="Google Shape;367;p33"/>
          <p:cNvPicPr preferRelativeResize="0"/>
          <p:nvPr/>
        </p:nvPicPr>
        <p:blipFill>
          <a:blip r:embed="rId4">
            <a:alphaModFix/>
          </a:blip>
          <a:stretch>
            <a:fillRect/>
          </a:stretch>
        </p:blipFill>
        <p:spPr>
          <a:xfrm>
            <a:off x="522706" y="2286050"/>
            <a:ext cx="2480789" cy="5143501"/>
          </a:xfrm>
          <a:prstGeom prst="rect">
            <a:avLst/>
          </a:prstGeom>
          <a:noFill/>
          <a:ln>
            <a:noFill/>
          </a:ln>
        </p:spPr>
      </p:pic>
      <p:pic>
        <p:nvPicPr>
          <p:cNvPr id="368" name="Google Shape;368;p33"/>
          <p:cNvPicPr preferRelativeResize="0"/>
          <p:nvPr/>
        </p:nvPicPr>
        <p:blipFill>
          <a:blip r:embed="rId5">
            <a:alphaModFix/>
          </a:blip>
          <a:stretch>
            <a:fillRect/>
          </a:stretch>
        </p:blipFill>
        <p:spPr>
          <a:xfrm>
            <a:off x="3616175" y="1123488"/>
            <a:ext cx="5427999" cy="289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pic>
        <p:nvPicPr>
          <p:cNvPr id="373" name="Google Shape;373;p34"/>
          <p:cNvPicPr preferRelativeResize="0"/>
          <p:nvPr/>
        </p:nvPicPr>
        <p:blipFill>
          <a:blip r:embed="rId3">
            <a:alphaModFix/>
          </a:blip>
          <a:stretch>
            <a:fillRect/>
          </a:stretch>
        </p:blipFill>
        <p:spPr>
          <a:xfrm>
            <a:off x="3204725" y="-111950"/>
            <a:ext cx="2964900" cy="1404931"/>
          </a:xfrm>
          <a:prstGeom prst="rect">
            <a:avLst/>
          </a:prstGeom>
          <a:noFill/>
          <a:ln>
            <a:noFill/>
          </a:ln>
        </p:spPr>
      </p:pic>
      <p:sp>
        <p:nvSpPr>
          <p:cNvPr id="374" name="Google Shape;374;p34"/>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9</a:t>
            </a:r>
            <a:r>
              <a:rPr lang="pt-BR" sz="1900">
                <a:solidFill>
                  <a:schemeClr val="lt1"/>
                </a:solidFill>
                <a:latin typeface="Montserrat SemiBold"/>
                <a:ea typeface="Montserrat SemiBold"/>
                <a:cs typeface="Montserrat SemiBold"/>
                <a:sym typeface="Montserrat SemiBold"/>
              </a:rPr>
              <a:t>ª MISSÃO</a:t>
            </a:r>
            <a:endParaRPr sz="1900">
              <a:solidFill>
                <a:schemeClr val="lt1"/>
              </a:solidFill>
              <a:latin typeface="Montserrat SemiBold"/>
              <a:ea typeface="Montserrat SemiBold"/>
              <a:cs typeface="Montserrat SemiBold"/>
              <a:sym typeface="Montserrat SemiBold"/>
            </a:endParaRPr>
          </a:p>
        </p:txBody>
      </p:sp>
      <p:sp>
        <p:nvSpPr>
          <p:cNvPr id="376" name="Google Shape;376;p34"/>
          <p:cNvSpPr txBox="1"/>
          <p:nvPr/>
        </p:nvSpPr>
        <p:spPr>
          <a:xfrm>
            <a:off x="154508" y="786100"/>
            <a:ext cx="31977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Se você é um MEI (micro empreendedor individual) é preciso mensalmente pagar o Boleto DAS. Encontre onde visualizar esses boletos e após isso, encontre um boleto vencido de 2021 e como acessar os detalhes com o código de barras para copiar e pagar</a:t>
            </a:r>
            <a:r>
              <a:rPr lang="pt-BR" sz="1000">
                <a:solidFill>
                  <a:schemeClr val="lt1"/>
                </a:solidFill>
                <a:latin typeface="Montserrat Light"/>
                <a:ea typeface="Montserrat Light"/>
                <a:cs typeface="Montserrat Light"/>
                <a:sym typeface="Montserrat Light"/>
              </a:rPr>
              <a:t>”</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377" name="Google Shape;377;p34"/>
          <p:cNvGrpSpPr/>
          <p:nvPr/>
        </p:nvGrpSpPr>
        <p:grpSpPr>
          <a:xfrm>
            <a:off x="3642925" y="221963"/>
            <a:ext cx="2660400" cy="737100"/>
            <a:chOff x="119813" y="580475"/>
            <a:chExt cx="2660400" cy="737100"/>
          </a:xfrm>
        </p:grpSpPr>
        <p:sp>
          <p:nvSpPr>
            <p:cNvPr id="378" name="Google Shape;378;p34"/>
            <p:cNvSpPr/>
            <p:nvPr/>
          </p:nvSpPr>
          <p:spPr>
            <a:xfrm>
              <a:off x="119813" y="580475"/>
              <a:ext cx="2660400" cy="7371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txBox="1"/>
            <p:nvPr/>
          </p:nvSpPr>
          <p:spPr>
            <a:xfrm>
              <a:off x="205013" y="634075"/>
              <a:ext cx="24780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Todos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Nenhum</a:t>
              </a:r>
              <a:endParaRPr b="1" sz="1000">
                <a:solidFill>
                  <a:srgbClr val="E69138"/>
                </a:solidFill>
                <a:latin typeface="Montserrat"/>
                <a:ea typeface="Montserrat"/>
                <a:cs typeface="Montserrat"/>
                <a:sym typeface="Montserrat"/>
              </a:endParaRPr>
            </a:p>
          </p:txBody>
        </p:sp>
      </p:grpSp>
      <p:pic>
        <p:nvPicPr>
          <p:cNvPr id="380" name="Google Shape;380;p34"/>
          <p:cNvPicPr preferRelativeResize="0"/>
          <p:nvPr/>
        </p:nvPicPr>
        <p:blipFill>
          <a:blip r:embed="rId4">
            <a:alphaModFix/>
          </a:blip>
          <a:stretch>
            <a:fillRect/>
          </a:stretch>
        </p:blipFill>
        <p:spPr>
          <a:xfrm>
            <a:off x="7787258" y="24801"/>
            <a:ext cx="1306076" cy="1307201"/>
          </a:xfrm>
          <a:prstGeom prst="rect">
            <a:avLst/>
          </a:prstGeom>
          <a:noFill/>
          <a:ln>
            <a:noFill/>
          </a:ln>
        </p:spPr>
      </p:pic>
      <p:pic>
        <p:nvPicPr>
          <p:cNvPr id="381" name="Google Shape;381;p34"/>
          <p:cNvPicPr preferRelativeResize="0"/>
          <p:nvPr/>
        </p:nvPicPr>
        <p:blipFill>
          <a:blip r:embed="rId5">
            <a:alphaModFix/>
          </a:blip>
          <a:stretch>
            <a:fillRect/>
          </a:stretch>
        </p:blipFill>
        <p:spPr>
          <a:xfrm>
            <a:off x="5113620" y="1389951"/>
            <a:ext cx="1306076" cy="1307201"/>
          </a:xfrm>
          <a:prstGeom prst="rect">
            <a:avLst/>
          </a:prstGeom>
          <a:noFill/>
          <a:ln>
            <a:noFill/>
          </a:ln>
        </p:spPr>
      </p:pic>
      <p:pic>
        <p:nvPicPr>
          <p:cNvPr id="382" name="Google Shape;382;p34"/>
          <p:cNvPicPr preferRelativeResize="0"/>
          <p:nvPr/>
        </p:nvPicPr>
        <p:blipFill>
          <a:blip r:embed="rId5">
            <a:alphaModFix/>
          </a:blip>
          <a:stretch>
            <a:fillRect/>
          </a:stretch>
        </p:blipFill>
        <p:spPr>
          <a:xfrm>
            <a:off x="6444570" y="1389951"/>
            <a:ext cx="1306076" cy="1307201"/>
          </a:xfrm>
          <a:prstGeom prst="rect">
            <a:avLst/>
          </a:prstGeom>
          <a:noFill/>
          <a:ln>
            <a:noFill/>
          </a:ln>
        </p:spPr>
      </p:pic>
      <p:pic>
        <p:nvPicPr>
          <p:cNvPr id="383" name="Google Shape;383;p34"/>
          <p:cNvPicPr preferRelativeResize="0"/>
          <p:nvPr/>
        </p:nvPicPr>
        <p:blipFill>
          <a:blip r:embed="rId5">
            <a:alphaModFix/>
          </a:blip>
          <a:stretch>
            <a:fillRect/>
          </a:stretch>
        </p:blipFill>
        <p:spPr>
          <a:xfrm>
            <a:off x="7812995" y="1389951"/>
            <a:ext cx="1306076" cy="1307201"/>
          </a:xfrm>
          <a:prstGeom prst="rect">
            <a:avLst/>
          </a:prstGeom>
          <a:noFill/>
          <a:ln>
            <a:noFill/>
          </a:ln>
        </p:spPr>
      </p:pic>
      <p:sp>
        <p:nvSpPr>
          <p:cNvPr id="384" name="Google Shape;384;p34"/>
          <p:cNvSpPr txBox="1"/>
          <p:nvPr/>
        </p:nvSpPr>
        <p:spPr>
          <a:xfrm>
            <a:off x="7902038" y="14372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Achou muito bem resolvido a funcionalidade de Boleto DAS</a:t>
            </a:r>
            <a:endParaRPr sz="800">
              <a:latin typeface="Montserrat Medium"/>
              <a:ea typeface="Montserrat Medium"/>
              <a:cs typeface="Montserrat Medium"/>
              <a:sym typeface="Montserrat Medium"/>
            </a:endParaRPr>
          </a:p>
        </p:txBody>
      </p:sp>
      <p:sp>
        <p:nvSpPr>
          <p:cNvPr id="385" name="Google Shape;385;p34"/>
          <p:cNvSpPr txBox="1"/>
          <p:nvPr/>
        </p:nvSpPr>
        <p:spPr>
          <a:xfrm>
            <a:off x="5260036" y="1508876"/>
            <a:ext cx="100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Tentou utilizar o input Dropdown para filtrar por mês na tela de Boletos</a:t>
            </a:r>
            <a:endParaRPr sz="800">
              <a:latin typeface="Montserrat Medium"/>
              <a:ea typeface="Montserrat Medium"/>
              <a:cs typeface="Montserrat Medium"/>
              <a:sym typeface="Montserrat Medium"/>
            </a:endParaRPr>
          </a:p>
        </p:txBody>
      </p:sp>
      <p:sp>
        <p:nvSpPr>
          <p:cNvPr id="386" name="Google Shape;386;p34"/>
          <p:cNvSpPr txBox="1"/>
          <p:nvPr/>
        </p:nvSpPr>
        <p:spPr>
          <a:xfrm>
            <a:off x="6570945" y="1508876"/>
            <a:ext cx="100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Esperava ter algum indicativo de que tinham outros boletos do lado</a:t>
            </a:r>
            <a:endParaRPr sz="800">
              <a:latin typeface="Montserrat Medium"/>
              <a:ea typeface="Montserrat Medium"/>
              <a:cs typeface="Montserrat Medium"/>
              <a:sym typeface="Montserrat Medium"/>
            </a:endParaRPr>
          </a:p>
        </p:txBody>
      </p:sp>
      <p:sp>
        <p:nvSpPr>
          <p:cNvPr id="387" name="Google Shape;387;p34"/>
          <p:cNvSpPr txBox="1"/>
          <p:nvPr/>
        </p:nvSpPr>
        <p:spPr>
          <a:xfrm>
            <a:off x="7939595" y="1508876"/>
            <a:ext cx="100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Preferiria ver os boletos em lista na tela individual de Boletos</a:t>
            </a:r>
            <a:endParaRPr sz="8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800">
              <a:latin typeface="Montserrat Medium"/>
              <a:ea typeface="Montserrat Medium"/>
              <a:cs typeface="Montserrat Medium"/>
              <a:sym typeface="Montserrat Medium"/>
            </a:endParaRPr>
          </a:p>
        </p:txBody>
      </p:sp>
      <p:pic>
        <p:nvPicPr>
          <p:cNvPr id="388" name="Google Shape;388;p34"/>
          <p:cNvPicPr preferRelativeResize="0"/>
          <p:nvPr/>
        </p:nvPicPr>
        <p:blipFill>
          <a:blip r:embed="rId4">
            <a:alphaModFix/>
          </a:blip>
          <a:stretch>
            <a:fillRect/>
          </a:stretch>
        </p:blipFill>
        <p:spPr>
          <a:xfrm>
            <a:off x="6506933" y="24801"/>
            <a:ext cx="1306076" cy="1307201"/>
          </a:xfrm>
          <a:prstGeom prst="rect">
            <a:avLst/>
          </a:prstGeom>
          <a:noFill/>
          <a:ln>
            <a:noFill/>
          </a:ln>
        </p:spPr>
      </p:pic>
      <p:sp>
        <p:nvSpPr>
          <p:cNvPr id="389" name="Google Shape;389;p34"/>
          <p:cNvSpPr txBox="1"/>
          <p:nvPr/>
        </p:nvSpPr>
        <p:spPr>
          <a:xfrm>
            <a:off x="6621713" y="143726"/>
            <a:ext cx="100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Achou simples encontrar o “Sua empresa”</a:t>
            </a:r>
            <a:endParaRPr sz="800">
              <a:latin typeface="Montserrat Medium"/>
              <a:ea typeface="Montserrat Medium"/>
              <a:cs typeface="Montserrat Medium"/>
              <a:sym typeface="Montserrat Medium"/>
            </a:endParaRPr>
          </a:p>
        </p:txBody>
      </p:sp>
      <p:pic>
        <p:nvPicPr>
          <p:cNvPr id="390" name="Google Shape;390;p34"/>
          <p:cNvPicPr preferRelativeResize="0"/>
          <p:nvPr/>
        </p:nvPicPr>
        <p:blipFill>
          <a:blip r:embed="rId5">
            <a:alphaModFix/>
          </a:blip>
          <a:stretch>
            <a:fillRect/>
          </a:stretch>
        </p:blipFill>
        <p:spPr>
          <a:xfrm>
            <a:off x="3666870" y="1389951"/>
            <a:ext cx="1306076" cy="1307201"/>
          </a:xfrm>
          <a:prstGeom prst="rect">
            <a:avLst/>
          </a:prstGeom>
          <a:noFill/>
          <a:ln>
            <a:noFill/>
          </a:ln>
        </p:spPr>
      </p:pic>
      <p:sp>
        <p:nvSpPr>
          <p:cNvPr id="391" name="Google Shape;391;p34"/>
          <p:cNvSpPr txBox="1"/>
          <p:nvPr/>
        </p:nvSpPr>
        <p:spPr>
          <a:xfrm>
            <a:off x="3813286"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Não identificou que era um carrossel de Boletos</a:t>
            </a:r>
            <a:endParaRPr sz="800">
              <a:latin typeface="Montserrat Medium"/>
              <a:ea typeface="Montserrat Medium"/>
              <a:cs typeface="Montserrat Medium"/>
              <a:sym typeface="Montserrat Medium"/>
            </a:endParaRPr>
          </a:p>
        </p:txBody>
      </p:sp>
      <p:pic>
        <p:nvPicPr>
          <p:cNvPr id="392" name="Google Shape;392;p34" title="Chart"/>
          <p:cNvPicPr preferRelativeResize="0"/>
          <p:nvPr/>
        </p:nvPicPr>
        <p:blipFill>
          <a:blip r:embed="rId6">
            <a:alphaModFix/>
          </a:blip>
          <a:stretch>
            <a:fillRect/>
          </a:stretch>
        </p:blipFill>
        <p:spPr>
          <a:xfrm>
            <a:off x="4459606" y="2732450"/>
            <a:ext cx="3729351" cy="2305975"/>
          </a:xfrm>
          <a:prstGeom prst="rect">
            <a:avLst/>
          </a:prstGeom>
          <a:noFill/>
          <a:ln>
            <a:noFill/>
          </a:ln>
        </p:spPr>
      </p:pic>
      <p:pic>
        <p:nvPicPr>
          <p:cNvPr id="393" name="Google Shape;393;p34"/>
          <p:cNvPicPr preferRelativeResize="0"/>
          <p:nvPr/>
        </p:nvPicPr>
        <p:blipFill>
          <a:blip r:embed="rId7">
            <a:alphaModFix/>
          </a:blip>
          <a:stretch>
            <a:fillRect/>
          </a:stretch>
        </p:blipFill>
        <p:spPr>
          <a:xfrm>
            <a:off x="516758" y="2185975"/>
            <a:ext cx="249268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pic>
        <p:nvPicPr>
          <p:cNvPr id="398" name="Google Shape;398;p35"/>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399" name="Google Shape;399;p35"/>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9ª MISSÃO</a:t>
            </a:r>
            <a:endParaRPr sz="1900">
              <a:solidFill>
                <a:schemeClr val="lt1"/>
              </a:solidFill>
              <a:latin typeface="Montserrat SemiBold"/>
              <a:ea typeface="Montserrat SemiBold"/>
              <a:cs typeface="Montserrat SemiBold"/>
              <a:sym typeface="Montserrat SemiBold"/>
            </a:endParaRPr>
          </a:p>
        </p:txBody>
      </p:sp>
      <p:sp>
        <p:nvSpPr>
          <p:cNvPr id="401" name="Google Shape;401;p35"/>
          <p:cNvSpPr txBox="1"/>
          <p:nvPr/>
        </p:nvSpPr>
        <p:spPr>
          <a:xfrm>
            <a:off x="154508" y="786100"/>
            <a:ext cx="31977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“Se você é um MEI (micro empreendedor individual) é preciso mensalmente pagar o Boleto DAS. Encontre onde visualizar esses boletos e após isso, encontre um boleto vencido de 2021 e como acessar os detalhes com o código de barras para copiar e pagar”</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402" name="Google Shape;402;p35"/>
          <p:cNvPicPr preferRelativeResize="0"/>
          <p:nvPr/>
        </p:nvPicPr>
        <p:blipFill>
          <a:blip r:embed="rId4">
            <a:alphaModFix/>
          </a:blip>
          <a:stretch>
            <a:fillRect/>
          </a:stretch>
        </p:blipFill>
        <p:spPr>
          <a:xfrm>
            <a:off x="516758" y="2185975"/>
            <a:ext cx="2492683" cy="5143500"/>
          </a:xfrm>
          <a:prstGeom prst="rect">
            <a:avLst/>
          </a:prstGeom>
          <a:noFill/>
          <a:ln>
            <a:noFill/>
          </a:ln>
        </p:spPr>
      </p:pic>
      <p:pic>
        <p:nvPicPr>
          <p:cNvPr id="403" name="Google Shape;403;p35"/>
          <p:cNvPicPr preferRelativeResize="0"/>
          <p:nvPr/>
        </p:nvPicPr>
        <p:blipFill>
          <a:blip r:embed="rId5">
            <a:alphaModFix/>
          </a:blip>
          <a:stretch>
            <a:fillRect/>
          </a:stretch>
        </p:blipFill>
        <p:spPr>
          <a:xfrm>
            <a:off x="3601453" y="882125"/>
            <a:ext cx="5482650" cy="3379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 name="Shape 407"/>
        <p:cNvGrpSpPr/>
        <p:nvPr/>
      </p:nvGrpSpPr>
      <p:grpSpPr>
        <a:xfrm>
          <a:off x="0" y="0"/>
          <a:ext cx="0" cy="0"/>
          <a:chOff x="0" y="0"/>
          <a:chExt cx="0" cy="0"/>
        </a:xfrm>
      </p:grpSpPr>
      <p:pic>
        <p:nvPicPr>
          <p:cNvPr id="408" name="Google Shape;408;p36"/>
          <p:cNvPicPr preferRelativeResize="0"/>
          <p:nvPr/>
        </p:nvPicPr>
        <p:blipFill>
          <a:blip r:embed="rId3">
            <a:alphaModFix/>
          </a:blip>
          <a:stretch>
            <a:fillRect/>
          </a:stretch>
        </p:blipFill>
        <p:spPr>
          <a:xfrm>
            <a:off x="3204725" y="-111950"/>
            <a:ext cx="2964900" cy="1404931"/>
          </a:xfrm>
          <a:prstGeom prst="rect">
            <a:avLst/>
          </a:prstGeom>
          <a:noFill/>
          <a:ln>
            <a:noFill/>
          </a:ln>
        </p:spPr>
      </p:pic>
      <p:sp>
        <p:nvSpPr>
          <p:cNvPr id="409" name="Google Shape;409;p36"/>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10</a:t>
            </a:r>
            <a:r>
              <a:rPr lang="pt-BR" sz="1900">
                <a:solidFill>
                  <a:schemeClr val="lt1"/>
                </a:solidFill>
                <a:latin typeface="Montserrat SemiBold"/>
                <a:ea typeface="Montserrat SemiBold"/>
                <a:cs typeface="Montserrat SemiBold"/>
                <a:sym typeface="Montserrat SemiBold"/>
              </a:rPr>
              <a:t>ª MISSÃO</a:t>
            </a:r>
            <a:endParaRPr sz="1900">
              <a:solidFill>
                <a:schemeClr val="lt1"/>
              </a:solidFill>
              <a:latin typeface="Montserrat SemiBold"/>
              <a:ea typeface="Montserrat SemiBold"/>
              <a:cs typeface="Montserrat SemiBold"/>
              <a:sym typeface="Montserrat SemiBold"/>
            </a:endParaRPr>
          </a:p>
        </p:txBody>
      </p:sp>
      <p:sp>
        <p:nvSpPr>
          <p:cNvPr id="411" name="Google Shape;411;p36"/>
          <p:cNvSpPr txBox="1"/>
          <p:nvPr/>
        </p:nvSpPr>
        <p:spPr>
          <a:xfrm>
            <a:off x="154508" y="786100"/>
            <a:ext cx="3197700" cy="175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Você pode também ter um controle do seu fluxo de caixa, fazendo lançamentos de Receitas e Despesas da sua empresa, ou seja, seus ganhos e gastos que teve. A partir disso, encontre o local para gerenciar essas informações e quando encontrar, procure os lançamentos feitos e edite o valor de um lançamento de R$524,15 para R$600,00</a:t>
            </a:r>
            <a:r>
              <a:rPr lang="pt-BR" sz="1000">
                <a:solidFill>
                  <a:schemeClr val="lt1"/>
                </a:solidFill>
                <a:latin typeface="Montserrat Light"/>
                <a:ea typeface="Montserrat Light"/>
                <a:cs typeface="Montserrat Light"/>
                <a:sym typeface="Montserrat Light"/>
              </a:rPr>
              <a:t>”</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412" name="Google Shape;412;p36"/>
          <p:cNvGrpSpPr/>
          <p:nvPr/>
        </p:nvGrpSpPr>
        <p:grpSpPr>
          <a:xfrm>
            <a:off x="3642925" y="221963"/>
            <a:ext cx="2660400" cy="737100"/>
            <a:chOff x="119813" y="580475"/>
            <a:chExt cx="2660400" cy="737100"/>
          </a:xfrm>
        </p:grpSpPr>
        <p:sp>
          <p:nvSpPr>
            <p:cNvPr id="413" name="Google Shape;413;p36"/>
            <p:cNvSpPr/>
            <p:nvPr/>
          </p:nvSpPr>
          <p:spPr>
            <a:xfrm>
              <a:off x="119813" y="580475"/>
              <a:ext cx="2660400" cy="7371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txBox="1"/>
            <p:nvPr/>
          </p:nvSpPr>
          <p:spPr>
            <a:xfrm>
              <a:off x="205013" y="634075"/>
              <a:ext cx="24780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Todos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Nenhum</a:t>
              </a:r>
              <a:endParaRPr b="1" sz="1000">
                <a:solidFill>
                  <a:srgbClr val="E69138"/>
                </a:solidFill>
                <a:latin typeface="Montserrat"/>
                <a:ea typeface="Montserrat"/>
                <a:cs typeface="Montserrat"/>
                <a:sym typeface="Montserrat"/>
              </a:endParaRPr>
            </a:p>
          </p:txBody>
        </p:sp>
      </p:grpSp>
      <p:pic>
        <p:nvPicPr>
          <p:cNvPr id="415" name="Google Shape;415;p36"/>
          <p:cNvPicPr preferRelativeResize="0"/>
          <p:nvPr/>
        </p:nvPicPr>
        <p:blipFill>
          <a:blip r:embed="rId4">
            <a:alphaModFix/>
          </a:blip>
          <a:stretch>
            <a:fillRect/>
          </a:stretch>
        </p:blipFill>
        <p:spPr>
          <a:xfrm>
            <a:off x="7787258" y="24801"/>
            <a:ext cx="1306076" cy="1307201"/>
          </a:xfrm>
          <a:prstGeom prst="rect">
            <a:avLst/>
          </a:prstGeom>
          <a:noFill/>
          <a:ln>
            <a:noFill/>
          </a:ln>
        </p:spPr>
      </p:pic>
      <p:pic>
        <p:nvPicPr>
          <p:cNvPr id="416" name="Google Shape;416;p36"/>
          <p:cNvPicPr preferRelativeResize="0"/>
          <p:nvPr/>
        </p:nvPicPr>
        <p:blipFill>
          <a:blip r:embed="rId5">
            <a:alphaModFix/>
          </a:blip>
          <a:stretch>
            <a:fillRect/>
          </a:stretch>
        </p:blipFill>
        <p:spPr>
          <a:xfrm>
            <a:off x="5113620" y="1389951"/>
            <a:ext cx="1306076" cy="1307201"/>
          </a:xfrm>
          <a:prstGeom prst="rect">
            <a:avLst/>
          </a:prstGeom>
          <a:noFill/>
          <a:ln>
            <a:noFill/>
          </a:ln>
        </p:spPr>
      </p:pic>
      <p:pic>
        <p:nvPicPr>
          <p:cNvPr id="417" name="Google Shape;417;p36"/>
          <p:cNvPicPr preferRelativeResize="0"/>
          <p:nvPr/>
        </p:nvPicPr>
        <p:blipFill>
          <a:blip r:embed="rId5">
            <a:alphaModFix/>
          </a:blip>
          <a:stretch>
            <a:fillRect/>
          </a:stretch>
        </p:blipFill>
        <p:spPr>
          <a:xfrm>
            <a:off x="6444570" y="1389951"/>
            <a:ext cx="1306076" cy="1307201"/>
          </a:xfrm>
          <a:prstGeom prst="rect">
            <a:avLst/>
          </a:prstGeom>
          <a:noFill/>
          <a:ln>
            <a:noFill/>
          </a:ln>
        </p:spPr>
      </p:pic>
      <p:pic>
        <p:nvPicPr>
          <p:cNvPr id="418" name="Google Shape;418;p36"/>
          <p:cNvPicPr preferRelativeResize="0"/>
          <p:nvPr/>
        </p:nvPicPr>
        <p:blipFill>
          <a:blip r:embed="rId5">
            <a:alphaModFix/>
          </a:blip>
          <a:stretch>
            <a:fillRect/>
          </a:stretch>
        </p:blipFill>
        <p:spPr>
          <a:xfrm>
            <a:off x="7812995" y="1389951"/>
            <a:ext cx="1306076" cy="1307201"/>
          </a:xfrm>
          <a:prstGeom prst="rect">
            <a:avLst/>
          </a:prstGeom>
          <a:noFill/>
          <a:ln>
            <a:noFill/>
          </a:ln>
        </p:spPr>
      </p:pic>
      <p:sp>
        <p:nvSpPr>
          <p:cNvPr id="419" name="Google Shape;419;p36"/>
          <p:cNvSpPr txBox="1"/>
          <p:nvPr/>
        </p:nvSpPr>
        <p:spPr>
          <a:xfrm>
            <a:off x="7902038" y="143726"/>
            <a:ext cx="100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Encontrou o botão editar com facilidade e entendeu que o lápis era edição</a:t>
            </a:r>
            <a:endParaRPr sz="800">
              <a:latin typeface="Montserrat Medium"/>
              <a:ea typeface="Montserrat Medium"/>
              <a:cs typeface="Montserrat Medium"/>
              <a:sym typeface="Montserrat Medium"/>
            </a:endParaRPr>
          </a:p>
        </p:txBody>
      </p:sp>
      <p:sp>
        <p:nvSpPr>
          <p:cNvPr id="420" name="Google Shape;420;p36"/>
          <p:cNvSpPr txBox="1"/>
          <p:nvPr/>
        </p:nvSpPr>
        <p:spPr>
          <a:xfrm>
            <a:off x="5260036" y="15088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Esperava já abrir para editar quando clicou no card, não em “Editar”</a:t>
            </a:r>
            <a:endParaRPr sz="800">
              <a:latin typeface="Montserrat Medium"/>
              <a:ea typeface="Montserrat Medium"/>
              <a:cs typeface="Montserrat Medium"/>
              <a:sym typeface="Montserrat Medium"/>
            </a:endParaRPr>
          </a:p>
        </p:txBody>
      </p:sp>
      <p:sp>
        <p:nvSpPr>
          <p:cNvPr id="421" name="Google Shape;421;p36"/>
          <p:cNvSpPr txBox="1"/>
          <p:nvPr/>
        </p:nvSpPr>
        <p:spPr>
          <a:xfrm>
            <a:off x="6570945" y="1508876"/>
            <a:ext cx="100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Os botões ficaram muito pequenos “Fazer lançamento” e “Ver lançamento”</a:t>
            </a:r>
            <a:endParaRPr sz="800">
              <a:latin typeface="Montserrat Medium"/>
              <a:ea typeface="Montserrat Medium"/>
              <a:cs typeface="Montserrat Medium"/>
              <a:sym typeface="Montserrat Medium"/>
            </a:endParaRPr>
          </a:p>
        </p:txBody>
      </p:sp>
      <p:sp>
        <p:nvSpPr>
          <p:cNvPr id="422" name="Google Shape;422;p36"/>
          <p:cNvSpPr txBox="1"/>
          <p:nvPr/>
        </p:nvSpPr>
        <p:spPr>
          <a:xfrm>
            <a:off x="7939595" y="1508876"/>
            <a:ext cx="100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Tentou interagir com Consultoria online antes de achar o Fluxo de Caixa</a:t>
            </a:r>
            <a:endParaRPr sz="8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800">
              <a:latin typeface="Montserrat Medium"/>
              <a:ea typeface="Montserrat Medium"/>
              <a:cs typeface="Montserrat Medium"/>
              <a:sym typeface="Montserrat Medium"/>
            </a:endParaRPr>
          </a:p>
        </p:txBody>
      </p:sp>
      <p:pic>
        <p:nvPicPr>
          <p:cNvPr id="423" name="Google Shape;423;p36"/>
          <p:cNvPicPr preferRelativeResize="0"/>
          <p:nvPr/>
        </p:nvPicPr>
        <p:blipFill>
          <a:blip r:embed="rId4">
            <a:alphaModFix/>
          </a:blip>
          <a:stretch>
            <a:fillRect/>
          </a:stretch>
        </p:blipFill>
        <p:spPr>
          <a:xfrm>
            <a:off x="6506933" y="24801"/>
            <a:ext cx="1306076" cy="1307201"/>
          </a:xfrm>
          <a:prstGeom prst="rect">
            <a:avLst/>
          </a:prstGeom>
          <a:noFill/>
          <a:ln>
            <a:noFill/>
          </a:ln>
        </p:spPr>
      </p:pic>
      <p:sp>
        <p:nvSpPr>
          <p:cNvPr id="424" name="Google Shape;424;p36"/>
          <p:cNvSpPr txBox="1"/>
          <p:nvPr/>
        </p:nvSpPr>
        <p:spPr>
          <a:xfrm>
            <a:off x="6621713" y="14372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Achou a funcionalidade de Fluxo de Caixa muito bem resolvida</a:t>
            </a:r>
            <a:endParaRPr sz="800">
              <a:latin typeface="Montserrat Medium"/>
              <a:ea typeface="Montserrat Medium"/>
              <a:cs typeface="Montserrat Medium"/>
              <a:sym typeface="Montserrat Medium"/>
            </a:endParaRPr>
          </a:p>
        </p:txBody>
      </p:sp>
      <p:pic>
        <p:nvPicPr>
          <p:cNvPr id="425" name="Google Shape;425;p36"/>
          <p:cNvPicPr preferRelativeResize="0"/>
          <p:nvPr/>
        </p:nvPicPr>
        <p:blipFill>
          <a:blip r:embed="rId5">
            <a:alphaModFix/>
          </a:blip>
          <a:stretch>
            <a:fillRect/>
          </a:stretch>
        </p:blipFill>
        <p:spPr>
          <a:xfrm>
            <a:off x="3666870" y="1389951"/>
            <a:ext cx="1306076" cy="1307201"/>
          </a:xfrm>
          <a:prstGeom prst="rect">
            <a:avLst/>
          </a:prstGeom>
          <a:noFill/>
          <a:ln>
            <a:noFill/>
          </a:ln>
        </p:spPr>
      </p:pic>
      <p:sp>
        <p:nvSpPr>
          <p:cNvPr id="426" name="Google Shape;426;p36"/>
          <p:cNvSpPr txBox="1"/>
          <p:nvPr/>
        </p:nvSpPr>
        <p:spPr>
          <a:xfrm>
            <a:off x="3813286" y="1508876"/>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Foi em “Fluxo de caixa” e “Extrato” antes de “Ver lançamentos”</a:t>
            </a:r>
            <a:endParaRPr sz="800">
              <a:latin typeface="Montserrat Medium"/>
              <a:ea typeface="Montserrat Medium"/>
              <a:cs typeface="Montserrat Medium"/>
              <a:sym typeface="Montserrat Medium"/>
            </a:endParaRPr>
          </a:p>
        </p:txBody>
      </p:sp>
      <p:pic>
        <p:nvPicPr>
          <p:cNvPr id="427" name="Google Shape;427;p36" title="Chart"/>
          <p:cNvPicPr preferRelativeResize="0"/>
          <p:nvPr/>
        </p:nvPicPr>
        <p:blipFill>
          <a:blip r:embed="rId6">
            <a:alphaModFix/>
          </a:blip>
          <a:stretch>
            <a:fillRect/>
          </a:stretch>
        </p:blipFill>
        <p:spPr>
          <a:xfrm>
            <a:off x="4459606" y="2732450"/>
            <a:ext cx="3729351" cy="2305975"/>
          </a:xfrm>
          <a:prstGeom prst="rect">
            <a:avLst/>
          </a:prstGeom>
          <a:noFill/>
          <a:ln>
            <a:noFill/>
          </a:ln>
        </p:spPr>
      </p:pic>
      <p:pic>
        <p:nvPicPr>
          <p:cNvPr id="428" name="Google Shape;428;p36"/>
          <p:cNvPicPr preferRelativeResize="0"/>
          <p:nvPr/>
        </p:nvPicPr>
        <p:blipFill>
          <a:blip r:embed="rId7">
            <a:alphaModFix/>
          </a:blip>
          <a:stretch>
            <a:fillRect/>
          </a:stretch>
        </p:blipFill>
        <p:spPr>
          <a:xfrm>
            <a:off x="523927" y="2540800"/>
            <a:ext cx="2478346"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pic>
        <p:nvPicPr>
          <p:cNvPr id="433" name="Google Shape;433;p37"/>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434" name="Google Shape;434;p37"/>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10ª MISSÃO</a:t>
            </a:r>
            <a:endParaRPr sz="1900">
              <a:solidFill>
                <a:schemeClr val="lt1"/>
              </a:solidFill>
              <a:latin typeface="Montserrat SemiBold"/>
              <a:ea typeface="Montserrat SemiBold"/>
              <a:cs typeface="Montserrat SemiBold"/>
              <a:sym typeface="Montserrat SemiBold"/>
            </a:endParaRPr>
          </a:p>
        </p:txBody>
      </p:sp>
      <p:sp>
        <p:nvSpPr>
          <p:cNvPr id="436" name="Google Shape;436;p37"/>
          <p:cNvSpPr txBox="1"/>
          <p:nvPr/>
        </p:nvSpPr>
        <p:spPr>
          <a:xfrm>
            <a:off x="154508" y="786100"/>
            <a:ext cx="3197700" cy="175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“Você pode também ter um controle do seu fluxo de caixa, fazendo lançamentos de Receitas e Despesas da sua empresa, ou seja, seus ganhos e gastos que teve. A partir disso, encontre o local para gerenciar essas informações e quando encontrar, procure os lançamentos feitos e edite o valor de um lançamento de R$524,15 para R$600,00”</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437" name="Google Shape;437;p37"/>
          <p:cNvPicPr preferRelativeResize="0"/>
          <p:nvPr/>
        </p:nvPicPr>
        <p:blipFill>
          <a:blip r:embed="rId4">
            <a:alphaModFix/>
          </a:blip>
          <a:stretch>
            <a:fillRect/>
          </a:stretch>
        </p:blipFill>
        <p:spPr>
          <a:xfrm>
            <a:off x="523927" y="2540800"/>
            <a:ext cx="2478346" cy="5143501"/>
          </a:xfrm>
          <a:prstGeom prst="rect">
            <a:avLst/>
          </a:prstGeom>
          <a:noFill/>
          <a:ln>
            <a:noFill/>
          </a:ln>
        </p:spPr>
      </p:pic>
      <p:pic>
        <p:nvPicPr>
          <p:cNvPr id="438" name="Google Shape;438;p37"/>
          <p:cNvPicPr preferRelativeResize="0"/>
          <p:nvPr/>
        </p:nvPicPr>
        <p:blipFill>
          <a:blip r:embed="rId5">
            <a:alphaModFix/>
          </a:blip>
          <a:stretch>
            <a:fillRect/>
          </a:stretch>
        </p:blipFill>
        <p:spPr>
          <a:xfrm>
            <a:off x="3647275" y="1262862"/>
            <a:ext cx="5369012" cy="2617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pic>
        <p:nvPicPr>
          <p:cNvPr id="443" name="Google Shape;443;p38"/>
          <p:cNvPicPr preferRelativeResize="0"/>
          <p:nvPr/>
        </p:nvPicPr>
        <p:blipFill>
          <a:blip r:embed="rId3">
            <a:alphaModFix/>
          </a:blip>
          <a:stretch>
            <a:fillRect/>
          </a:stretch>
        </p:blipFill>
        <p:spPr>
          <a:xfrm>
            <a:off x="3204725" y="-111950"/>
            <a:ext cx="2964900" cy="1404931"/>
          </a:xfrm>
          <a:prstGeom prst="rect">
            <a:avLst/>
          </a:prstGeom>
          <a:noFill/>
          <a:ln>
            <a:noFill/>
          </a:ln>
        </p:spPr>
      </p:pic>
      <p:sp>
        <p:nvSpPr>
          <p:cNvPr id="444" name="Google Shape;444;p38"/>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11ª MISSÃO</a:t>
            </a:r>
            <a:endParaRPr sz="1900">
              <a:solidFill>
                <a:schemeClr val="lt1"/>
              </a:solidFill>
              <a:latin typeface="Montserrat SemiBold"/>
              <a:ea typeface="Montserrat SemiBold"/>
              <a:cs typeface="Montserrat SemiBold"/>
              <a:sym typeface="Montserrat SemiBold"/>
            </a:endParaRPr>
          </a:p>
        </p:txBody>
      </p:sp>
      <p:sp>
        <p:nvSpPr>
          <p:cNvPr id="446" name="Google Shape;446;p38"/>
          <p:cNvSpPr txBox="1"/>
          <p:nvPr/>
        </p:nvSpPr>
        <p:spPr>
          <a:xfrm>
            <a:off x="154508" y="786100"/>
            <a:ext cx="3197700" cy="15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Na área Sua empresa, você pode controlar diversas funcionalidades que estão relacionadas à gerência da sua empresa. O app Sebrae traz diferentes tipos de indicadores do mercado em que sua empresa atua. Sabendo disso, tente encontrar a Taxa de mortalidade do mercado em que sua empresa está inserida</a:t>
            </a:r>
            <a:r>
              <a:rPr lang="pt-BR" sz="1000">
                <a:solidFill>
                  <a:schemeClr val="lt1"/>
                </a:solidFill>
                <a:latin typeface="Montserrat Light"/>
                <a:ea typeface="Montserrat Light"/>
                <a:cs typeface="Montserrat Light"/>
                <a:sym typeface="Montserrat Light"/>
              </a:rPr>
              <a:t>”</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447" name="Google Shape;447;p38"/>
          <p:cNvGrpSpPr/>
          <p:nvPr/>
        </p:nvGrpSpPr>
        <p:grpSpPr>
          <a:xfrm>
            <a:off x="3642925" y="221963"/>
            <a:ext cx="2660400" cy="737100"/>
            <a:chOff x="119813" y="580475"/>
            <a:chExt cx="2660400" cy="737100"/>
          </a:xfrm>
        </p:grpSpPr>
        <p:sp>
          <p:nvSpPr>
            <p:cNvPr id="448" name="Google Shape;448;p38"/>
            <p:cNvSpPr/>
            <p:nvPr/>
          </p:nvSpPr>
          <p:spPr>
            <a:xfrm>
              <a:off x="119813" y="580475"/>
              <a:ext cx="2660400" cy="7371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txBox="1"/>
            <p:nvPr/>
          </p:nvSpPr>
          <p:spPr>
            <a:xfrm>
              <a:off x="205013" y="634075"/>
              <a:ext cx="24780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Todos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Nenhum</a:t>
              </a:r>
              <a:endParaRPr b="1" sz="1000">
                <a:solidFill>
                  <a:srgbClr val="E69138"/>
                </a:solidFill>
                <a:latin typeface="Montserrat"/>
                <a:ea typeface="Montserrat"/>
                <a:cs typeface="Montserrat"/>
                <a:sym typeface="Montserrat"/>
              </a:endParaRPr>
            </a:p>
          </p:txBody>
        </p:sp>
      </p:grpSp>
      <p:pic>
        <p:nvPicPr>
          <p:cNvPr id="450" name="Google Shape;450;p38"/>
          <p:cNvPicPr preferRelativeResize="0"/>
          <p:nvPr/>
        </p:nvPicPr>
        <p:blipFill>
          <a:blip r:embed="rId4">
            <a:alphaModFix/>
          </a:blip>
          <a:stretch>
            <a:fillRect/>
          </a:stretch>
        </p:blipFill>
        <p:spPr>
          <a:xfrm>
            <a:off x="7134358" y="1389951"/>
            <a:ext cx="1306076" cy="1307201"/>
          </a:xfrm>
          <a:prstGeom prst="rect">
            <a:avLst/>
          </a:prstGeom>
          <a:noFill/>
          <a:ln>
            <a:noFill/>
          </a:ln>
        </p:spPr>
      </p:pic>
      <p:sp>
        <p:nvSpPr>
          <p:cNvPr id="451" name="Google Shape;451;p38"/>
          <p:cNvSpPr txBox="1"/>
          <p:nvPr/>
        </p:nvSpPr>
        <p:spPr>
          <a:xfrm>
            <a:off x="7249138" y="1508876"/>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Rapidamente entendeu que os cards eram de scroll lateral</a:t>
            </a:r>
            <a:endParaRPr sz="800">
              <a:latin typeface="Montserrat Medium"/>
              <a:ea typeface="Montserrat Medium"/>
              <a:cs typeface="Montserrat Medium"/>
              <a:sym typeface="Montserrat Medium"/>
            </a:endParaRPr>
          </a:p>
        </p:txBody>
      </p:sp>
      <p:pic>
        <p:nvPicPr>
          <p:cNvPr id="452" name="Google Shape;452;p38"/>
          <p:cNvPicPr preferRelativeResize="0"/>
          <p:nvPr/>
        </p:nvPicPr>
        <p:blipFill>
          <a:blip r:embed="rId4">
            <a:alphaModFix/>
          </a:blip>
          <a:stretch>
            <a:fillRect/>
          </a:stretch>
        </p:blipFill>
        <p:spPr>
          <a:xfrm>
            <a:off x="5781658" y="1389951"/>
            <a:ext cx="1306076" cy="1307201"/>
          </a:xfrm>
          <a:prstGeom prst="rect">
            <a:avLst/>
          </a:prstGeom>
          <a:noFill/>
          <a:ln>
            <a:noFill/>
          </a:ln>
        </p:spPr>
      </p:pic>
      <p:sp>
        <p:nvSpPr>
          <p:cNvPr id="453" name="Google Shape;453;p38"/>
          <p:cNvSpPr txBox="1"/>
          <p:nvPr/>
        </p:nvSpPr>
        <p:spPr>
          <a:xfrm>
            <a:off x="5896438" y="1508876"/>
            <a:ext cx="100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Encontrou com muita velocidade</a:t>
            </a:r>
            <a:endParaRPr sz="800">
              <a:latin typeface="Montserrat Medium"/>
              <a:ea typeface="Montserrat Medium"/>
              <a:cs typeface="Montserrat Medium"/>
              <a:sym typeface="Montserrat Medium"/>
            </a:endParaRPr>
          </a:p>
        </p:txBody>
      </p:sp>
      <p:pic>
        <p:nvPicPr>
          <p:cNvPr id="454" name="Google Shape;454;p38"/>
          <p:cNvPicPr preferRelativeResize="0"/>
          <p:nvPr/>
        </p:nvPicPr>
        <p:blipFill>
          <a:blip r:embed="rId5">
            <a:alphaModFix/>
          </a:blip>
          <a:stretch>
            <a:fillRect/>
          </a:stretch>
        </p:blipFill>
        <p:spPr>
          <a:xfrm>
            <a:off x="4457108" y="1389951"/>
            <a:ext cx="1306076" cy="1307201"/>
          </a:xfrm>
          <a:prstGeom prst="rect">
            <a:avLst/>
          </a:prstGeom>
          <a:noFill/>
          <a:ln>
            <a:noFill/>
          </a:ln>
        </p:spPr>
      </p:pic>
      <p:sp>
        <p:nvSpPr>
          <p:cNvPr id="455" name="Google Shape;455;p38"/>
          <p:cNvSpPr txBox="1"/>
          <p:nvPr/>
        </p:nvSpPr>
        <p:spPr>
          <a:xfrm>
            <a:off x="4603523" y="1508876"/>
            <a:ext cx="100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Não entendeu de primeira que estaria em Mercado, procurou dentro da Consultoria</a:t>
            </a:r>
            <a:endParaRPr sz="800">
              <a:latin typeface="Montserrat Medium"/>
              <a:ea typeface="Montserrat Medium"/>
              <a:cs typeface="Montserrat Medium"/>
              <a:sym typeface="Montserrat Medium"/>
            </a:endParaRPr>
          </a:p>
        </p:txBody>
      </p:sp>
      <p:pic>
        <p:nvPicPr>
          <p:cNvPr id="456" name="Google Shape;456;p38" title="Chart"/>
          <p:cNvPicPr preferRelativeResize="0"/>
          <p:nvPr/>
        </p:nvPicPr>
        <p:blipFill>
          <a:blip r:embed="rId6">
            <a:alphaModFix/>
          </a:blip>
          <a:stretch>
            <a:fillRect/>
          </a:stretch>
        </p:blipFill>
        <p:spPr>
          <a:xfrm>
            <a:off x="4570019" y="2732450"/>
            <a:ext cx="3729351" cy="2305975"/>
          </a:xfrm>
          <a:prstGeom prst="rect">
            <a:avLst/>
          </a:prstGeom>
          <a:noFill/>
          <a:ln>
            <a:noFill/>
          </a:ln>
        </p:spPr>
      </p:pic>
      <p:pic>
        <p:nvPicPr>
          <p:cNvPr id="457" name="Google Shape;457;p38"/>
          <p:cNvPicPr preferRelativeResize="0"/>
          <p:nvPr/>
        </p:nvPicPr>
        <p:blipFill>
          <a:blip r:embed="rId7">
            <a:alphaModFix/>
          </a:blip>
          <a:stretch>
            <a:fillRect/>
          </a:stretch>
        </p:blipFill>
        <p:spPr>
          <a:xfrm>
            <a:off x="481146" y="2276025"/>
            <a:ext cx="2489058"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pic>
        <p:nvPicPr>
          <p:cNvPr id="462" name="Google Shape;462;p39"/>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463" name="Google Shape;463;p39"/>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11ª MISSÃO</a:t>
            </a:r>
            <a:endParaRPr sz="1900">
              <a:solidFill>
                <a:schemeClr val="lt1"/>
              </a:solidFill>
              <a:latin typeface="Montserrat SemiBold"/>
              <a:ea typeface="Montserrat SemiBold"/>
              <a:cs typeface="Montserrat SemiBold"/>
              <a:sym typeface="Montserrat SemiBold"/>
            </a:endParaRPr>
          </a:p>
        </p:txBody>
      </p:sp>
      <p:sp>
        <p:nvSpPr>
          <p:cNvPr id="465" name="Google Shape;465;p39"/>
          <p:cNvSpPr txBox="1"/>
          <p:nvPr/>
        </p:nvSpPr>
        <p:spPr>
          <a:xfrm>
            <a:off x="154508" y="786100"/>
            <a:ext cx="3197700" cy="15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“Na área Sua empresa, você pode controlar diversas funcionalidades que estão relacionadas à gerência da sua empresa. O app Sebrae traz diferentes tipos de indicadores do mercado em que sua empresa atua. Sabendo disso, tente encontrar a Taxa de mortalidade do mercado em que sua empresa está inserida”</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466" name="Google Shape;466;p39"/>
          <p:cNvPicPr preferRelativeResize="0"/>
          <p:nvPr/>
        </p:nvPicPr>
        <p:blipFill>
          <a:blip r:embed="rId4">
            <a:alphaModFix/>
          </a:blip>
          <a:stretch>
            <a:fillRect/>
          </a:stretch>
        </p:blipFill>
        <p:spPr>
          <a:xfrm>
            <a:off x="481146" y="2276025"/>
            <a:ext cx="2489058" cy="5143501"/>
          </a:xfrm>
          <a:prstGeom prst="rect">
            <a:avLst/>
          </a:prstGeom>
          <a:noFill/>
          <a:ln>
            <a:noFill/>
          </a:ln>
        </p:spPr>
      </p:pic>
      <p:pic>
        <p:nvPicPr>
          <p:cNvPr id="467" name="Google Shape;467;p39"/>
          <p:cNvPicPr preferRelativeResize="0"/>
          <p:nvPr/>
        </p:nvPicPr>
        <p:blipFill>
          <a:blip r:embed="rId5">
            <a:alphaModFix/>
          </a:blip>
          <a:stretch>
            <a:fillRect/>
          </a:stretch>
        </p:blipFill>
        <p:spPr>
          <a:xfrm>
            <a:off x="3680350" y="1110450"/>
            <a:ext cx="5393749" cy="2922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B53FF"/>
            </a:gs>
            <a:gs pos="100000">
              <a:srgbClr val="8A7FFA"/>
            </a:gs>
          </a:gsLst>
          <a:lin ang="10800025" scaled="0"/>
        </a:gradFill>
      </p:bgPr>
    </p:bg>
    <p:spTree>
      <p:nvGrpSpPr>
        <p:cNvPr id="471" name="Shape 471"/>
        <p:cNvGrpSpPr/>
        <p:nvPr/>
      </p:nvGrpSpPr>
      <p:grpSpPr>
        <a:xfrm>
          <a:off x="0" y="0"/>
          <a:ext cx="0" cy="0"/>
          <a:chOff x="0" y="0"/>
          <a:chExt cx="0" cy="0"/>
        </a:xfrm>
      </p:grpSpPr>
      <p:pic>
        <p:nvPicPr>
          <p:cNvPr id="472" name="Google Shape;472;p40"/>
          <p:cNvPicPr preferRelativeResize="0"/>
          <p:nvPr/>
        </p:nvPicPr>
        <p:blipFill rotWithShape="1">
          <a:blip r:embed="rId3">
            <a:alphaModFix/>
          </a:blip>
          <a:srcRect b="0" l="28664" r="31500" t="0"/>
          <a:stretch/>
        </p:blipFill>
        <p:spPr>
          <a:xfrm>
            <a:off x="24" y="0"/>
            <a:ext cx="3069599" cy="5143502"/>
          </a:xfrm>
          <a:prstGeom prst="rect">
            <a:avLst/>
          </a:prstGeom>
          <a:noFill/>
          <a:ln>
            <a:noFill/>
          </a:ln>
        </p:spPr>
      </p:pic>
      <p:sp>
        <p:nvSpPr>
          <p:cNvPr id="473" name="Google Shape;473;p40"/>
          <p:cNvSpPr/>
          <p:nvPr/>
        </p:nvSpPr>
        <p:spPr>
          <a:xfrm>
            <a:off x="25" y="-25"/>
            <a:ext cx="3069600" cy="5143500"/>
          </a:xfrm>
          <a:prstGeom prst="rect">
            <a:avLst/>
          </a:prstGeom>
          <a:solidFill>
            <a:srgbClr val="000000">
              <a:alpha val="77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txBox="1"/>
          <p:nvPr/>
        </p:nvSpPr>
        <p:spPr>
          <a:xfrm>
            <a:off x="625213" y="2333250"/>
            <a:ext cx="1819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chemeClr val="lt1"/>
                </a:solidFill>
                <a:latin typeface="Montserrat ExtraLight"/>
                <a:ea typeface="Montserrat ExtraLight"/>
                <a:cs typeface="Montserrat ExtraLight"/>
                <a:sym typeface="Montserrat ExtraLight"/>
              </a:rPr>
              <a:t>FEEDBACKS</a:t>
            </a:r>
            <a:endParaRPr sz="1900">
              <a:solidFill>
                <a:schemeClr val="lt1"/>
              </a:solidFill>
              <a:latin typeface="Montserrat ExtraLight"/>
              <a:ea typeface="Montserrat ExtraLight"/>
              <a:cs typeface="Montserrat ExtraLight"/>
              <a:sym typeface="Montserrat ExtraLight"/>
            </a:endParaRPr>
          </a:p>
        </p:txBody>
      </p:sp>
      <p:sp>
        <p:nvSpPr>
          <p:cNvPr id="475" name="Google Shape;475;p40"/>
          <p:cNvSpPr txBox="1"/>
          <p:nvPr/>
        </p:nvSpPr>
        <p:spPr>
          <a:xfrm>
            <a:off x="3923125" y="67382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6" name="Google Shape;476;p40"/>
          <p:cNvSpPr txBox="1"/>
          <p:nvPr/>
        </p:nvSpPr>
        <p:spPr>
          <a:xfrm>
            <a:off x="3713575" y="548325"/>
            <a:ext cx="4731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Foram recolhidos de cada usuário alguns feedbacks com perguntas pós-teste predefinidas</a:t>
            </a:r>
            <a:br>
              <a:rPr lang="pt-BR">
                <a:solidFill>
                  <a:schemeClr val="lt1"/>
                </a:solidFill>
                <a:latin typeface="Montserrat Light"/>
                <a:ea typeface="Montserrat Light"/>
                <a:cs typeface="Montserrat Light"/>
                <a:sym typeface="Montserrat Light"/>
              </a:rPr>
            </a:br>
            <a:endParaRPr>
              <a:solidFill>
                <a:schemeClr val="lt1"/>
              </a:solidFill>
              <a:latin typeface="Montserrat Light"/>
              <a:ea typeface="Montserrat Light"/>
              <a:cs typeface="Montserrat Light"/>
              <a:sym typeface="Montserrat Light"/>
            </a:endParaRPr>
          </a:p>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As perguntas foram:</a:t>
            </a:r>
            <a:endParaRPr>
              <a:solidFill>
                <a:schemeClr val="lt1"/>
              </a:solidFill>
              <a:latin typeface="Montserrat Light"/>
              <a:ea typeface="Montserrat Light"/>
              <a:cs typeface="Montserrat Light"/>
              <a:sym typeface="Montserrat Light"/>
            </a:endParaRPr>
          </a:p>
        </p:txBody>
      </p:sp>
      <p:sp>
        <p:nvSpPr>
          <p:cNvPr id="477" name="Google Shape;477;p40"/>
          <p:cNvSpPr txBox="1"/>
          <p:nvPr/>
        </p:nvSpPr>
        <p:spPr>
          <a:xfrm>
            <a:off x="3578875" y="1870875"/>
            <a:ext cx="4731600" cy="2724300"/>
          </a:xfrm>
          <a:prstGeom prst="rect">
            <a:avLst/>
          </a:prstGeom>
          <a:noFill/>
          <a:ln>
            <a:noFill/>
          </a:ln>
        </p:spPr>
        <p:txBody>
          <a:bodyPr anchorCtr="0" anchor="t" bIns="91425" lIns="91425" spcFirstLastPara="1" rIns="91425" wrap="square" tIns="91425">
            <a:spAutoFit/>
          </a:bodyPr>
          <a:lstStyle/>
          <a:p>
            <a:pPr indent="-298450" lvl="0" marL="914400" rtl="0" algn="l">
              <a:spcBef>
                <a:spcPts val="0"/>
              </a:spcBef>
              <a:spcAft>
                <a:spcPts val="0"/>
              </a:spcAft>
              <a:buClr>
                <a:schemeClr val="lt1"/>
              </a:buClr>
              <a:buSzPts val="1100"/>
              <a:buFont typeface="Montserrat Light"/>
              <a:buChar char="➔"/>
            </a:pPr>
            <a:r>
              <a:rPr lang="pt-BR" sz="1100">
                <a:solidFill>
                  <a:schemeClr val="lt1"/>
                </a:solidFill>
                <a:latin typeface="Montserrat Light"/>
                <a:ea typeface="Montserrat Light"/>
                <a:cs typeface="Montserrat Light"/>
                <a:sym typeface="Montserrat Light"/>
              </a:rPr>
              <a:t>Tendo em vista todas essas missões, qual você considerou mais fácil? Por quê?</a:t>
            </a:r>
            <a:br>
              <a:rPr lang="pt-BR" sz="1100">
                <a:solidFill>
                  <a:schemeClr val="lt1"/>
                </a:solidFill>
                <a:latin typeface="Montserrat Light"/>
                <a:ea typeface="Montserrat Light"/>
                <a:cs typeface="Montserrat Light"/>
                <a:sym typeface="Montserrat Light"/>
              </a:rPr>
            </a:br>
            <a:endParaRPr sz="1100">
              <a:solidFill>
                <a:schemeClr val="lt1"/>
              </a:solidFill>
              <a:latin typeface="Montserrat Light"/>
              <a:ea typeface="Montserrat Light"/>
              <a:cs typeface="Montserrat Light"/>
              <a:sym typeface="Montserrat Light"/>
            </a:endParaRPr>
          </a:p>
          <a:p>
            <a:pPr indent="-298450" lvl="0" marL="914400" rtl="0" algn="l">
              <a:spcBef>
                <a:spcPts val="0"/>
              </a:spcBef>
              <a:spcAft>
                <a:spcPts val="0"/>
              </a:spcAft>
              <a:buClr>
                <a:schemeClr val="lt1"/>
              </a:buClr>
              <a:buSzPts val="1100"/>
              <a:buFont typeface="Montserrat Light"/>
              <a:buChar char="➔"/>
            </a:pPr>
            <a:r>
              <a:rPr lang="pt-BR" sz="1100">
                <a:solidFill>
                  <a:schemeClr val="lt1"/>
                </a:solidFill>
                <a:latin typeface="Montserrat Light"/>
                <a:ea typeface="Montserrat Light"/>
                <a:cs typeface="Montserrat Light"/>
                <a:sym typeface="Montserrat Light"/>
              </a:rPr>
              <a:t>Quais dessas missões você achou mais difícil de fazer e por quê?</a:t>
            </a:r>
            <a:br>
              <a:rPr lang="pt-BR" sz="1100">
                <a:solidFill>
                  <a:schemeClr val="lt1"/>
                </a:solidFill>
                <a:latin typeface="Montserrat Light"/>
                <a:ea typeface="Montserrat Light"/>
                <a:cs typeface="Montserrat Light"/>
                <a:sym typeface="Montserrat Light"/>
              </a:rPr>
            </a:br>
            <a:endParaRPr sz="1100">
              <a:solidFill>
                <a:schemeClr val="lt1"/>
              </a:solidFill>
              <a:latin typeface="Montserrat Light"/>
              <a:ea typeface="Montserrat Light"/>
              <a:cs typeface="Montserrat Light"/>
              <a:sym typeface="Montserrat Light"/>
            </a:endParaRPr>
          </a:p>
          <a:p>
            <a:pPr indent="-298450" lvl="0" marL="914400" rtl="0" algn="l">
              <a:spcBef>
                <a:spcPts val="0"/>
              </a:spcBef>
              <a:spcAft>
                <a:spcPts val="0"/>
              </a:spcAft>
              <a:buClr>
                <a:schemeClr val="lt1"/>
              </a:buClr>
              <a:buSzPts val="1100"/>
              <a:buFont typeface="Montserrat Light"/>
              <a:buChar char="➔"/>
            </a:pPr>
            <a:r>
              <a:rPr lang="pt-BR" sz="1100">
                <a:solidFill>
                  <a:schemeClr val="lt1"/>
                </a:solidFill>
                <a:latin typeface="Montserrat Light"/>
                <a:ea typeface="Montserrat Light"/>
                <a:cs typeface="Montserrat Light"/>
                <a:sym typeface="Montserrat Light"/>
              </a:rPr>
              <a:t>Que ordem das funcionalidades acredita que seja mais eficiente para você?</a:t>
            </a:r>
            <a:br>
              <a:rPr lang="pt-BR" sz="1100">
                <a:solidFill>
                  <a:schemeClr val="lt1"/>
                </a:solidFill>
                <a:latin typeface="Montserrat Light"/>
                <a:ea typeface="Montserrat Light"/>
                <a:cs typeface="Montserrat Light"/>
                <a:sym typeface="Montserrat Light"/>
              </a:rPr>
            </a:br>
            <a:endParaRPr sz="1100">
              <a:solidFill>
                <a:schemeClr val="lt1"/>
              </a:solidFill>
              <a:latin typeface="Montserrat Light"/>
              <a:ea typeface="Montserrat Light"/>
              <a:cs typeface="Montserrat Light"/>
              <a:sym typeface="Montserrat Light"/>
            </a:endParaRPr>
          </a:p>
          <a:p>
            <a:pPr indent="-298450" lvl="0" marL="914400" rtl="0" algn="l">
              <a:spcBef>
                <a:spcPts val="0"/>
              </a:spcBef>
              <a:spcAft>
                <a:spcPts val="0"/>
              </a:spcAft>
              <a:buClr>
                <a:schemeClr val="lt1"/>
              </a:buClr>
              <a:buSzPts val="1100"/>
              <a:buFont typeface="Montserrat Light"/>
              <a:buChar char="➔"/>
            </a:pPr>
            <a:r>
              <a:rPr lang="pt-BR" sz="1100">
                <a:solidFill>
                  <a:schemeClr val="lt1"/>
                </a:solidFill>
                <a:latin typeface="Montserrat Light"/>
                <a:ea typeface="Montserrat Light"/>
                <a:cs typeface="Montserrat Light"/>
                <a:sym typeface="Montserrat Light"/>
              </a:rPr>
              <a:t>De um modo geral, o que achou do aplicativo? Tem alguma consideração a fazer?</a:t>
            </a:r>
            <a:br>
              <a:rPr lang="pt-BR" sz="1100">
                <a:solidFill>
                  <a:schemeClr val="lt1"/>
                </a:solidFill>
                <a:latin typeface="Montserrat Light"/>
                <a:ea typeface="Montserrat Light"/>
                <a:cs typeface="Montserrat Light"/>
                <a:sym typeface="Montserrat Light"/>
              </a:rPr>
            </a:br>
            <a:endParaRPr sz="1100">
              <a:solidFill>
                <a:schemeClr val="lt1"/>
              </a:solidFill>
              <a:latin typeface="Montserrat Light"/>
              <a:ea typeface="Montserrat Light"/>
              <a:cs typeface="Montserrat Light"/>
              <a:sym typeface="Montserrat Light"/>
            </a:endParaRPr>
          </a:p>
          <a:p>
            <a:pPr indent="-298450" lvl="0" marL="914400" rtl="0" algn="l">
              <a:spcBef>
                <a:spcPts val="0"/>
              </a:spcBef>
              <a:spcAft>
                <a:spcPts val="0"/>
              </a:spcAft>
              <a:buClr>
                <a:schemeClr val="lt1"/>
              </a:buClr>
              <a:buSzPts val="1100"/>
              <a:buFont typeface="Montserrat Light"/>
              <a:buChar char="➔"/>
            </a:pPr>
            <a:r>
              <a:rPr lang="pt-BR" sz="1100">
                <a:solidFill>
                  <a:schemeClr val="lt1"/>
                </a:solidFill>
                <a:latin typeface="Montserrat Light"/>
                <a:ea typeface="Montserrat Light"/>
                <a:cs typeface="Montserrat Light"/>
                <a:sym typeface="Montserrat Light"/>
              </a:rPr>
              <a:t>De todas as funcionalidades vistas, qual foi a que você acredita que o Sebrae mais te agrega?</a:t>
            </a:r>
            <a:br>
              <a:rPr lang="pt-BR" sz="1100">
                <a:solidFill>
                  <a:schemeClr val="lt1"/>
                </a:solidFill>
                <a:latin typeface="Montserrat Light"/>
                <a:ea typeface="Montserrat Light"/>
                <a:cs typeface="Montserrat Light"/>
                <a:sym typeface="Montserrat Light"/>
              </a:rPr>
            </a:br>
            <a:endParaRPr sz="1100">
              <a:solidFill>
                <a:schemeClr val="lt1"/>
              </a:solidFill>
              <a:latin typeface="Montserrat Light"/>
              <a:ea typeface="Montserrat Light"/>
              <a:cs typeface="Montserrat Light"/>
              <a:sym typeface="Montserrat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481" name="Shape 481"/>
        <p:cNvGrpSpPr/>
        <p:nvPr/>
      </p:nvGrpSpPr>
      <p:grpSpPr>
        <a:xfrm>
          <a:off x="0" y="0"/>
          <a:ext cx="0" cy="0"/>
          <a:chOff x="0" y="0"/>
          <a:chExt cx="0" cy="0"/>
        </a:xfrm>
      </p:grpSpPr>
      <p:sp>
        <p:nvSpPr>
          <p:cNvPr id="482" name="Google Shape;482;p41"/>
          <p:cNvSpPr/>
          <p:nvPr/>
        </p:nvSpPr>
        <p:spPr>
          <a:xfrm>
            <a:off x="0" y="0"/>
            <a:ext cx="4572000" cy="5143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1"/>
          <p:cNvSpPr txBox="1"/>
          <p:nvPr/>
        </p:nvSpPr>
        <p:spPr>
          <a:xfrm>
            <a:off x="673313" y="154550"/>
            <a:ext cx="3197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FUNCIONALIDADES MAIS FÁCEIS</a:t>
            </a:r>
            <a:endParaRPr sz="1900">
              <a:solidFill>
                <a:schemeClr val="lt1"/>
              </a:solidFill>
              <a:latin typeface="Montserrat SemiBold"/>
              <a:ea typeface="Montserrat SemiBold"/>
              <a:cs typeface="Montserrat SemiBold"/>
              <a:sym typeface="Montserrat SemiBold"/>
            </a:endParaRPr>
          </a:p>
        </p:txBody>
      </p:sp>
      <p:sp>
        <p:nvSpPr>
          <p:cNvPr id="484" name="Google Shape;484;p41"/>
          <p:cNvSpPr txBox="1"/>
          <p:nvPr/>
        </p:nvSpPr>
        <p:spPr>
          <a:xfrm>
            <a:off x="5238488" y="154550"/>
            <a:ext cx="3197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FUNCIONALIDADES MAIS DIFÍCEIS</a:t>
            </a:r>
            <a:endParaRPr sz="1900">
              <a:solidFill>
                <a:schemeClr val="lt1"/>
              </a:solidFill>
              <a:latin typeface="Montserrat SemiBold"/>
              <a:ea typeface="Montserrat SemiBold"/>
              <a:cs typeface="Montserrat SemiBold"/>
              <a:sym typeface="Montserrat SemiBold"/>
            </a:endParaRPr>
          </a:p>
        </p:txBody>
      </p:sp>
      <p:sp>
        <p:nvSpPr>
          <p:cNvPr id="485" name="Google Shape;485;p41"/>
          <p:cNvSpPr/>
          <p:nvPr/>
        </p:nvSpPr>
        <p:spPr>
          <a:xfrm>
            <a:off x="1413875" y="13429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t>Agendar atendimento</a:t>
            </a:r>
            <a:endParaRPr sz="1200"/>
          </a:p>
        </p:txBody>
      </p:sp>
      <p:sp>
        <p:nvSpPr>
          <p:cNvPr id="486" name="Google Shape;486;p41"/>
          <p:cNvSpPr/>
          <p:nvPr/>
        </p:nvSpPr>
        <p:spPr>
          <a:xfrm>
            <a:off x="1413875" y="223390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Fluxo de caixa</a:t>
            </a:r>
            <a:endParaRPr sz="1200"/>
          </a:p>
        </p:txBody>
      </p:sp>
      <p:sp>
        <p:nvSpPr>
          <p:cNvPr id="487" name="Google Shape;487;p41"/>
          <p:cNvSpPr/>
          <p:nvPr/>
        </p:nvSpPr>
        <p:spPr>
          <a:xfrm>
            <a:off x="1413875" y="31248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Converse com Sebrae</a:t>
            </a:r>
            <a:endParaRPr sz="1200"/>
          </a:p>
        </p:txBody>
      </p:sp>
      <p:sp>
        <p:nvSpPr>
          <p:cNvPr id="488" name="Google Shape;488;p41"/>
          <p:cNvSpPr/>
          <p:nvPr/>
        </p:nvSpPr>
        <p:spPr>
          <a:xfrm>
            <a:off x="1413875" y="401580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t>Boleto DAS</a:t>
            </a:r>
            <a:endParaRPr sz="1200"/>
          </a:p>
        </p:txBody>
      </p:sp>
      <p:sp>
        <p:nvSpPr>
          <p:cNvPr id="489" name="Google Shape;489;p41"/>
          <p:cNvSpPr/>
          <p:nvPr/>
        </p:nvSpPr>
        <p:spPr>
          <a:xfrm>
            <a:off x="894575" y="125910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4</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
        <p:nvSpPr>
          <p:cNvPr id="490" name="Google Shape;490;p41"/>
          <p:cNvSpPr/>
          <p:nvPr/>
        </p:nvSpPr>
        <p:spPr>
          <a:xfrm>
            <a:off x="894575" y="215005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3</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
        <p:nvSpPr>
          <p:cNvPr id="491" name="Google Shape;491;p41"/>
          <p:cNvSpPr/>
          <p:nvPr/>
        </p:nvSpPr>
        <p:spPr>
          <a:xfrm>
            <a:off x="894575" y="304100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2</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
        <p:nvSpPr>
          <p:cNvPr id="492" name="Google Shape;492;p41"/>
          <p:cNvSpPr/>
          <p:nvPr/>
        </p:nvSpPr>
        <p:spPr>
          <a:xfrm>
            <a:off x="894575" y="393195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2</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
        <p:nvSpPr>
          <p:cNvPr id="493" name="Google Shape;493;p41"/>
          <p:cNvSpPr/>
          <p:nvPr/>
        </p:nvSpPr>
        <p:spPr>
          <a:xfrm>
            <a:off x="5979050" y="13429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Seu histórico Sebrae confundindo os fluxos</a:t>
            </a:r>
            <a:endParaRPr sz="1200"/>
          </a:p>
        </p:txBody>
      </p:sp>
      <p:sp>
        <p:nvSpPr>
          <p:cNvPr id="494" name="Google Shape;494;p41"/>
          <p:cNvSpPr/>
          <p:nvPr/>
        </p:nvSpPr>
        <p:spPr>
          <a:xfrm>
            <a:off x="5979050" y="223390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Aprenda</a:t>
            </a:r>
            <a:endParaRPr sz="1200">
              <a:solidFill>
                <a:schemeClr val="dk1"/>
              </a:solidFill>
            </a:endParaRPr>
          </a:p>
        </p:txBody>
      </p:sp>
      <p:sp>
        <p:nvSpPr>
          <p:cNvPr id="495" name="Google Shape;495;p41"/>
          <p:cNvSpPr/>
          <p:nvPr/>
        </p:nvSpPr>
        <p:spPr>
          <a:xfrm>
            <a:off x="5979050" y="31248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Organização de Sua empresa e Início</a:t>
            </a:r>
            <a:endParaRPr sz="1200"/>
          </a:p>
        </p:txBody>
      </p:sp>
      <p:sp>
        <p:nvSpPr>
          <p:cNvPr id="496" name="Google Shape;496;p41"/>
          <p:cNvSpPr/>
          <p:nvPr/>
        </p:nvSpPr>
        <p:spPr>
          <a:xfrm>
            <a:off x="5459750" y="1259100"/>
            <a:ext cx="703800" cy="703800"/>
          </a:xfrm>
          <a:prstGeom prst="ellipse">
            <a:avLst/>
          </a:prstGeom>
          <a:gradFill>
            <a:gsLst>
              <a:gs pos="0">
                <a:srgbClr val="3B53FF"/>
              </a:gs>
              <a:gs pos="100000">
                <a:srgbClr val="8A7FFA"/>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6</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
        <p:nvSpPr>
          <p:cNvPr id="497" name="Google Shape;497;p41"/>
          <p:cNvSpPr/>
          <p:nvPr/>
        </p:nvSpPr>
        <p:spPr>
          <a:xfrm>
            <a:off x="5459750" y="2150050"/>
            <a:ext cx="703800" cy="703800"/>
          </a:xfrm>
          <a:prstGeom prst="ellipse">
            <a:avLst/>
          </a:prstGeom>
          <a:gradFill>
            <a:gsLst>
              <a:gs pos="0">
                <a:srgbClr val="3B53FF"/>
              </a:gs>
              <a:gs pos="100000">
                <a:srgbClr val="8A7FFA"/>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4</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
        <p:nvSpPr>
          <p:cNvPr id="498" name="Google Shape;498;p41"/>
          <p:cNvSpPr/>
          <p:nvPr/>
        </p:nvSpPr>
        <p:spPr>
          <a:xfrm>
            <a:off x="5459750" y="3041000"/>
            <a:ext cx="703800" cy="703800"/>
          </a:xfrm>
          <a:prstGeom prst="ellipse">
            <a:avLst/>
          </a:prstGeom>
          <a:gradFill>
            <a:gsLst>
              <a:gs pos="0">
                <a:srgbClr val="3B53FF"/>
              </a:gs>
              <a:gs pos="100000">
                <a:srgbClr val="8A7FFA"/>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2</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53FF"/>
        </a:solidFill>
      </p:bgPr>
    </p:bg>
    <p:spTree>
      <p:nvGrpSpPr>
        <p:cNvPr id="76" name="Shape 76"/>
        <p:cNvGrpSpPr/>
        <p:nvPr/>
      </p:nvGrpSpPr>
      <p:grpSpPr>
        <a:xfrm>
          <a:off x="0" y="0"/>
          <a:ext cx="0" cy="0"/>
          <a:chOff x="0" y="0"/>
          <a:chExt cx="0" cy="0"/>
        </a:xfrm>
      </p:grpSpPr>
      <p:sp>
        <p:nvSpPr>
          <p:cNvPr id="77" name="Google Shape;77;p15"/>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nvSpPr>
        <p:spPr>
          <a:xfrm>
            <a:off x="164250" y="29680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PERFIL DOS TESTERS</a:t>
            </a:r>
            <a:endParaRPr sz="1900">
              <a:solidFill>
                <a:schemeClr val="lt1"/>
              </a:solidFill>
              <a:latin typeface="Montserrat SemiBold"/>
              <a:ea typeface="Montserrat SemiBold"/>
              <a:cs typeface="Montserrat SemiBold"/>
              <a:sym typeface="Montserrat SemiBold"/>
            </a:endParaRPr>
          </a:p>
        </p:txBody>
      </p:sp>
      <p:sp>
        <p:nvSpPr>
          <p:cNvPr id="79" name="Google Shape;79;p15"/>
          <p:cNvSpPr txBox="1"/>
          <p:nvPr/>
        </p:nvSpPr>
        <p:spPr>
          <a:xfrm>
            <a:off x="3923125" y="67382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 name="Google Shape;80;p15"/>
          <p:cNvSpPr txBox="1"/>
          <p:nvPr/>
        </p:nvSpPr>
        <p:spPr>
          <a:xfrm>
            <a:off x="0" y="928350"/>
            <a:ext cx="3362100" cy="3709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Usuários</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Light"/>
              <a:buChar char="○"/>
            </a:pPr>
            <a:r>
              <a:rPr lang="pt-BR" sz="1200">
                <a:solidFill>
                  <a:schemeClr val="lt1"/>
                </a:solidFill>
                <a:latin typeface="Montserrat Light"/>
                <a:ea typeface="Montserrat Light"/>
                <a:cs typeface="Montserrat Light"/>
                <a:sym typeface="Montserrat Light"/>
              </a:rPr>
              <a:t>Andressa (30 anos)</a:t>
            </a:r>
            <a:endParaRPr sz="1200">
              <a:solidFill>
                <a:schemeClr val="lt1"/>
              </a:solidFill>
              <a:latin typeface="Montserrat Light"/>
              <a:ea typeface="Montserrat Light"/>
              <a:cs typeface="Montserrat Light"/>
              <a:sym typeface="Montserrat Light"/>
            </a:endParaRPr>
          </a:p>
          <a:p>
            <a:pPr indent="-292100" lvl="2" marL="1371600" rtl="0" algn="l">
              <a:lnSpc>
                <a:spcPct val="150000"/>
              </a:lnSpc>
              <a:spcBef>
                <a:spcPts val="0"/>
              </a:spcBef>
              <a:spcAft>
                <a:spcPts val="0"/>
              </a:spcAft>
              <a:buClr>
                <a:schemeClr val="lt1"/>
              </a:buClr>
              <a:buSzPts val="1000"/>
              <a:buFont typeface="Montserrat Light"/>
              <a:buChar char="■"/>
            </a:pPr>
            <a:r>
              <a:rPr lang="pt-BR" sz="1000">
                <a:solidFill>
                  <a:schemeClr val="lt1"/>
                </a:solidFill>
                <a:latin typeface="Montserrat Light"/>
                <a:ea typeface="Montserrat Light"/>
                <a:cs typeface="Montserrat Light"/>
                <a:sym typeface="Montserrat Light"/>
              </a:rPr>
              <a:t>Administradora / SP</a:t>
            </a:r>
            <a:endParaRPr sz="1000">
              <a:solidFill>
                <a:schemeClr val="lt1"/>
              </a:solidFill>
              <a:latin typeface="Montserrat Light"/>
              <a:ea typeface="Montserrat Light"/>
              <a:cs typeface="Montserrat Light"/>
              <a:sym typeface="Montserrat Light"/>
            </a:endParaRPr>
          </a:p>
          <a:p>
            <a:pPr indent="-304800" lvl="1" marL="914400" rtl="0" algn="l">
              <a:lnSpc>
                <a:spcPct val="150000"/>
              </a:lnSpc>
              <a:spcBef>
                <a:spcPts val="0"/>
              </a:spcBef>
              <a:spcAft>
                <a:spcPts val="0"/>
              </a:spcAft>
              <a:buClr>
                <a:schemeClr val="lt1"/>
              </a:buClr>
              <a:buSzPts val="1200"/>
              <a:buFont typeface="Montserrat Light"/>
              <a:buChar char="○"/>
            </a:pPr>
            <a:r>
              <a:rPr lang="pt-BR" sz="1200">
                <a:solidFill>
                  <a:schemeClr val="lt1"/>
                </a:solidFill>
                <a:latin typeface="Montserrat Light"/>
                <a:ea typeface="Montserrat Light"/>
                <a:cs typeface="Montserrat Light"/>
                <a:sym typeface="Montserrat Light"/>
              </a:rPr>
              <a:t>Ana Gabriela (28 anos)</a:t>
            </a:r>
            <a:endParaRPr sz="1200">
              <a:solidFill>
                <a:schemeClr val="lt1"/>
              </a:solidFill>
              <a:latin typeface="Montserrat Light"/>
              <a:ea typeface="Montserrat Light"/>
              <a:cs typeface="Montserrat Light"/>
              <a:sym typeface="Montserrat Light"/>
            </a:endParaRPr>
          </a:p>
          <a:p>
            <a:pPr indent="-292100" lvl="2" marL="1371600" rtl="0" algn="l">
              <a:lnSpc>
                <a:spcPct val="150000"/>
              </a:lnSpc>
              <a:spcBef>
                <a:spcPts val="0"/>
              </a:spcBef>
              <a:spcAft>
                <a:spcPts val="0"/>
              </a:spcAft>
              <a:buClr>
                <a:schemeClr val="lt1"/>
              </a:buClr>
              <a:buSzPts val="1000"/>
              <a:buFont typeface="Montserrat Light"/>
              <a:buChar char="■"/>
            </a:pPr>
            <a:r>
              <a:rPr lang="pt-BR" sz="1000">
                <a:solidFill>
                  <a:schemeClr val="lt1"/>
                </a:solidFill>
                <a:latin typeface="Montserrat Light"/>
                <a:ea typeface="Montserrat Light"/>
                <a:cs typeface="Montserrat Light"/>
                <a:sym typeface="Montserrat Light"/>
              </a:rPr>
              <a:t>Publicitária / PE</a:t>
            </a:r>
            <a:endParaRPr sz="1000">
              <a:solidFill>
                <a:schemeClr val="lt1"/>
              </a:solidFill>
              <a:latin typeface="Montserrat Light"/>
              <a:ea typeface="Montserrat Light"/>
              <a:cs typeface="Montserrat Light"/>
              <a:sym typeface="Montserrat Light"/>
            </a:endParaRPr>
          </a:p>
          <a:p>
            <a:pPr indent="-304800" lvl="1" marL="914400" rtl="0" algn="l">
              <a:lnSpc>
                <a:spcPct val="150000"/>
              </a:lnSpc>
              <a:spcBef>
                <a:spcPts val="0"/>
              </a:spcBef>
              <a:spcAft>
                <a:spcPts val="0"/>
              </a:spcAft>
              <a:buClr>
                <a:schemeClr val="lt1"/>
              </a:buClr>
              <a:buSzPts val="1200"/>
              <a:buFont typeface="Montserrat Light"/>
              <a:buChar char="○"/>
            </a:pPr>
            <a:r>
              <a:rPr lang="pt-BR" sz="1200">
                <a:solidFill>
                  <a:schemeClr val="lt1"/>
                </a:solidFill>
                <a:latin typeface="Montserrat Light"/>
                <a:ea typeface="Montserrat Light"/>
                <a:cs typeface="Montserrat Light"/>
                <a:sym typeface="Montserrat Light"/>
              </a:rPr>
              <a:t>Guilherme (34 anos)</a:t>
            </a:r>
            <a:endParaRPr sz="1200">
              <a:solidFill>
                <a:schemeClr val="lt1"/>
              </a:solidFill>
              <a:latin typeface="Montserrat Light"/>
              <a:ea typeface="Montserrat Light"/>
              <a:cs typeface="Montserrat Light"/>
              <a:sym typeface="Montserrat Light"/>
            </a:endParaRPr>
          </a:p>
          <a:p>
            <a:pPr indent="-292100" lvl="2" marL="1371600" rtl="0" algn="l">
              <a:lnSpc>
                <a:spcPct val="150000"/>
              </a:lnSpc>
              <a:spcBef>
                <a:spcPts val="0"/>
              </a:spcBef>
              <a:spcAft>
                <a:spcPts val="0"/>
              </a:spcAft>
              <a:buClr>
                <a:schemeClr val="lt1"/>
              </a:buClr>
              <a:buSzPts val="1000"/>
              <a:buFont typeface="Montserrat Light"/>
              <a:buChar char="■"/>
            </a:pPr>
            <a:r>
              <a:rPr lang="pt-BR" sz="1000">
                <a:solidFill>
                  <a:schemeClr val="lt1"/>
                </a:solidFill>
                <a:latin typeface="Montserrat Light"/>
                <a:ea typeface="Montserrat Light"/>
                <a:cs typeface="Montserrat Light"/>
                <a:sym typeface="Montserrat Light"/>
              </a:rPr>
              <a:t>Consultor de projetos / SP</a:t>
            </a:r>
            <a:endParaRPr sz="1000">
              <a:solidFill>
                <a:schemeClr val="lt1"/>
              </a:solidFill>
              <a:latin typeface="Montserrat Light"/>
              <a:ea typeface="Montserrat Light"/>
              <a:cs typeface="Montserrat Light"/>
              <a:sym typeface="Montserrat Light"/>
            </a:endParaRPr>
          </a:p>
          <a:p>
            <a:pPr indent="-304800" lvl="0" marL="4572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Não usuários</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Light"/>
              <a:buChar char="○"/>
            </a:pPr>
            <a:r>
              <a:rPr lang="pt-BR" sz="1200">
                <a:solidFill>
                  <a:schemeClr val="lt1"/>
                </a:solidFill>
                <a:latin typeface="Montserrat Light"/>
                <a:ea typeface="Montserrat Light"/>
                <a:cs typeface="Montserrat Light"/>
                <a:sym typeface="Montserrat Light"/>
              </a:rPr>
              <a:t>Ana Cristina (26 anos)</a:t>
            </a:r>
            <a:endParaRPr sz="1200">
              <a:solidFill>
                <a:schemeClr val="lt1"/>
              </a:solidFill>
              <a:latin typeface="Montserrat Light"/>
              <a:ea typeface="Montserrat Light"/>
              <a:cs typeface="Montserrat Light"/>
              <a:sym typeface="Montserrat Light"/>
            </a:endParaRPr>
          </a:p>
          <a:p>
            <a:pPr indent="-292100" lvl="2" marL="1371600" rtl="0" algn="l">
              <a:lnSpc>
                <a:spcPct val="150000"/>
              </a:lnSpc>
              <a:spcBef>
                <a:spcPts val="0"/>
              </a:spcBef>
              <a:spcAft>
                <a:spcPts val="0"/>
              </a:spcAft>
              <a:buClr>
                <a:schemeClr val="lt1"/>
              </a:buClr>
              <a:buSzPts val="1000"/>
              <a:buFont typeface="Montserrat Light"/>
              <a:buChar char="■"/>
            </a:pPr>
            <a:r>
              <a:rPr lang="pt-BR" sz="1000">
                <a:solidFill>
                  <a:schemeClr val="lt1"/>
                </a:solidFill>
                <a:latin typeface="Montserrat Light"/>
                <a:ea typeface="Montserrat Light"/>
                <a:cs typeface="Montserrat Light"/>
                <a:sym typeface="Montserrat Light"/>
              </a:rPr>
              <a:t>Maquiadora / RN</a:t>
            </a:r>
            <a:endParaRPr sz="1000">
              <a:solidFill>
                <a:schemeClr val="lt1"/>
              </a:solidFill>
              <a:latin typeface="Montserrat Light"/>
              <a:ea typeface="Montserrat Light"/>
              <a:cs typeface="Montserrat Light"/>
              <a:sym typeface="Montserrat Light"/>
            </a:endParaRPr>
          </a:p>
          <a:p>
            <a:pPr indent="-304800" lvl="1" marL="914400" rtl="0" algn="l">
              <a:lnSpc>
                <a:spcPct val="150000"/>
              </a:lnSpc>
              <a:spcBef>
                <a:spcPts val="0"/>
              </a:spcBef>
              <a:spcAft>
                <a:spcPts val="0"/>
              </a:spcAft>
              <a:buClr>
                <a:schemeClr val="lt1"/>
              </a:buClr>
              <a:buSzPts val="1200"/>
              <a:buFont typeface="Montserrat Light"/>
              <a:buChar char="○"/>
            </a:pPr>
            <a:r>
              <a:rPr lang="pt-BR" sz="1200">
                <a:solidFill>
                  <a:schemeClr val="lt1"/>
                </a:solidFill>
                <a:latin typeface="Montserrat Light"/>
                <a:ea typeface="Montserrat Light"/>
                <a:cs typeface="Montserrat Light"/>
                <a:sym typeface="Montserrat Light"/>
              </a:rPr>
              <a:t>Marcus Edrisse (54 anos)</a:t>
            </a:r>
            <a:endParaRPr sz="1200">
              <a:solidFill>
                <a:schemeClr val="lt1"/>
              </a:solidFill>
              <a:latin typeface="Montserrat Light"/>
              <a:ea typeface="Montserrat Light"/>
              <a:cs typeface="Montserrat Light"/>
              <a:sym typeface="Montserrat Light"/>
            </a:endParaRPr>
          </a:p>
          <a:p>
            <a:pPr indent="-292100" lvl="2" marL="1371600" rtl="0" algn="l">
              <a:lnSpc>
                <a:spcPct val="150000"/>
              </a:lnSpc>
              <a:spcBef>
                <a:spcPts val="0"/>
              </a:spcBef>
              <a:spcAft>
                <a:spcPts val="0"/>
              </a:spcAft>
              <a:buClr>
                <a:schemeClr val="lt1"/>
              </a:buClr>
              <a:buSzPts val="1000"/>
              <a:buFont typeface="Montserrat Light"/>
              <a:buChar char="■"/>
            </a:pPr>
            <a:r>
              <a:rPr lang="pt-BR" sz="1000">
                <a:solidFill>
                  <a:schemeClr val="lt1"/>
                </a:solidFill>
                <a:latin typeface="Montserrat Light"/>
                <a:ea typeface="Montserrat Light"/>
                <a:cs typeface="Montserrat Light"/>
                <a:sym typeface="Montserrat Light"/>
              </a:rPr>
              <a:t>Administrador / DF</a:t>
            </a:r>
            <a:endParaRPr sz="1000">
              <a:solidFill>
                <a:schemeClr val="lt1"/>
              </a:solidFill>
              <a:latin typeface="Montserrat Light"/>
              <a:ea typeface="Montserrat Light"/>
              <a:cs typeface="Montserrat Light"/>
              <a:sym typeface="Montserrat Light"/>
            </a:endParaRPr>
          </a:p>
          <a:p>
            <a:pPr indent="-304800" lvl="1" marL="914400" rtl="0" algn="l">
              <a:lnSpc>
                <a:spcPct val="150000"/>
              </a:lnSpc>
              <a:spcBef>
                <a:spcPts val="0"/>
              </a:spcBef>
              <a:spcAft>
                <a:spcPts val="0"/>
              </a:spcAft>
              <a:buClr>
                <a:schemeClr val="lt1"/>
              </a:buClr>
              <a:buSzPts val="1200"/>
              <a:buFont typeface="Montserrat Light"/>
              <a:buChar char="○"/>
            </a:pPr>
            <a:r>
              <a:rPr lang="pt-BR" sz="1200">
                <a:solidFill>
                  <a:schemeClr val="lt1"/>
                </a:solidFill>
                <a:latin typeface="Montserrat Light"/>
                <a:ea typeface="Montserrat Light"/>
                <a:cs typeface="Montserrat Light"/>
                <a:sym typeface="Montserrat Light"/>
              </a:rPr>
              <a:t>Márcia (55 anos)</a:t>
            </a:r>
            <a:endParaRPr sz="1200">
              <a:solidFill>
                <a:schemeClr val="lt1"/>
              </a:solidFill>
              <a:latin typeface="Montserrat Light"/>
              <a:ea typeface="Montserrat Light"/>
              <a:cs typeface="Montserrat Light"/>
              <a:sym typeface="Montserrat Light"/>
            </a:endParaRPr>
          </a:p>
          <a:p>
            <a:pPr indent="-292100" lvl="2" marL="1371600" rtl="0" algn="l">
              <a:lnSpc>
                <a:spcPct val="150000"/>
              </a:lnSpc>
              <a:spcBef>
                <a:spcPts val="0"/>
              </a:spcBef>
              <a:spcAft>
                <a:spcPts val="0"/>
              </a:spcAft>
              <a:buClr>
                <a:schemeClr val="lt1"/>
              </a:buClr>
              <a:buSzPts val="1000"/>
              <a:buFont typeface="Montserrat Light"/>
              <a:buChar char="■"/>
            </a:pPr>
            <a:r>
              <a:rPr lang="pt-BR" sz="1000">
                <a:solidFill>
                  <a:schemeClr val="lt1"/>
                </a:solidFill>
                <a:latin typeface="Montserrat Light"/>
                <a:ea typeface="Montserrat Light"/>
                <a:cs typeface="Montserrat Light"/>
                <a:sym typeface="Montserrat Light"/>
              </a:rPr>
              <a:t>Dentista / SC</a:t>
            </a:r>
            <a:endParaRPr sz="1000">
              <a:solidFill>
                <a:schemeClr val="lt1"/>
              </a:solidFill>
              <a:latin typeface="Montserrat Light"/>
              <a:ea typeface="Montserrat Light"/>
              <a:cs typeface="Montserrat Light"/>
              <a:sym typeface="Montserrat Light"/>
            </a:endParaRPr>
          </a:p>
        </p:txBody>
      </p:sp>
      <p:pic>
        <p:nvPicPr>
          <p:cNvPr id="81" name="Google Shape;81;p15"/>
          <p:cNvPicPr preferRelativeResize="0"/>
          <p:nvPr/>
        </p:nvPicPr>
        <p:blipFill>
          <a:blip r:embed="rId3">
            <a:alphaModFix/>
          </a:blip>
          <a:stretch>
            <a:fillRect/>
          </a:stretch>
        </p:blipFill>
        <p:spPr>
          <a:xfrm>
            <a:off x="3773275" y="296800"/>
            <a:ext cx="2524644" cy="1327483"/>
          </a:xfrm>
          <a:prstGeom prst="rect">
            <a:avLst/>
          </a:prstGeom>
          <a:noFill/>
          <a:ln>
            <a:noFill/>
          </a:ln>
          <a:effectLst>
            <a:reflection blurRad="0" dir="0" dist="0" endA="0" endPos="15000" fadeDir="5400012" kx="0" rotWithShape="0" algn="bl" stA="36000" stPos="0" sy="-100000" ky="0"/>
          </a:effectLst>
        </p:spPr>
      </p:pic>
      <p:pic>
        <p:nvPicPr>
          <p:cNvPr id="82" name="Google Shape;82;p15"/>
          <p:cNvPicPr preferRelativeResize="0"/>
          <p:nvPr/>
        </p:nvPicPr>
        <p:blipFill>
          <a:blip r:embed="rId4">
            <a:alphaModFix/>
          </a:blip>
          <a:stretch>
            <a:fillRect/>
          </a:stretch>
        </p:blipFill>
        <p:spPr>
          <a:xfrm>
            <a:off x="6402750" y="296800"/>
            <a:ext cx="2524650" cy="1327500"/>
          </a:xfrm>
          <a:prstGeom prst="rect">
            <a:avLst/>
          </a:prstGeom>
          <a:noFill/>
          <a:ln>
            <a:noFill/>
          </a:ln>
          <a:effectLst>
            <a:reflection blurRad="0" dir="0" dist="0" endA="0" endPos="15000" fadeDir="5400012" kx="0" rotWithShape="0" algn="bl" stA="36000" stPos="0" sy="-100000" ky="0"/>
          </a:effectLst>
        </p:spPr>
      </p:pic>
      <p:pic>
        <p:nvPicPr>
          <p:cNvPr id="83" name="Google Shape;83;p15"/>
          <p:cNvPicPr preferRelativeResize="0"/>
          <p:nvPr/>
        </p:nvPicPr>
        <p:blipFill>
          <a:blip r:embed="rId5">
            <a:alphaModFix/>
          </a:blip>
          <a:stretch>
            <a:fillRect/>
          </a:stretch>
        </p:blipFill>
        <p:spPr>
          <a:xfrm>
            <a:off x="3773275" y="1908000"/>
            <a:ext cx="2524650" cy="1327476"/>
          </a:xfrm>
          <a:prstGeom prst="rect">
            <a:avLst/>
          </a:prstGeom>
          <a:noFill/>
          <a:ln>
            <a:noFill/>
          </a:ln>
          <a:effectLst>
            <a:reflection blurRad="0" dir="0" dist="0" endA="0" endPos="15000" fadeDir="5400012" kx="0" rotWithShape="0" algn="bl" stA="36000" stPos="0" sy="-100000" ky="0"/>
          </a:effectLst>
        </p:spPr>
      </p:pic>
      <p:pic>
        <p:nvPicPr>
          <p:cNvPr id="84" name="Google Shape;84;p15"/>
          <p:cNvPicPr preferRelativeResize="0"/>
          <p:nvPr/>
        </p:nvPicPr>
        <p:blipFill>
          <a:blip r:embed="rId6">
            <a:alphaModFix/>
          </a:blip>
          <a:stretch>
            <a:fillRect/>
          </a:stretch>
        </p:blipFill>
        <p:spPr>
          <a:xfrm>
            <a:off x="6402750" y="1908000"/>
            <a:ext cx="2524649" cy="1327475"/>
          </a:xfrm>
          <a:prstGeom prst="rect">
            <a:avLst/>
          </a:prstGeom>
          <a:noFill/>
          <a:ln>
            <a:noFill/>
          </a:ln>
          <a:effectLst>
            <a:reflection blurRad="0" dir="0" dist="0" endA="0" endPos="15000" fadeDir="5400012" kx="0" rotWithShape="0" algn="bl" stA="36000" stPos="0" sy="-100000" ky="0"/>
          </a:effectLst>
        </p:spPr>
      </p:pic>
      <p:pic>
        <p:nvPicPr>
          <p:cNvPr id="85" name="Google Shape;85;p15"/>
          <p:cNvPicPr preferRelativeResize="0"/>
          <p:nvPr/>
        </p:nvPicPr>
        <p:blipFill>
          <a:blip r:embed="rId7">
            <a:alphaModFix/>
          </a:blip>
          <a:stretch>
            <a:fillRect/>
          </a:stretch>
        </p:blipFill>
        <p:spPr>
          <a:xfrm>
            <a:off x="3773275" y="3519200"/>
            <a:ext cx="2524649" cy="1327499"/>
          </a:xfrm>
          <a:prstGeom prst="rect">
            <a:avLst/>
          </a:prstGeom>
          <a:noFill/>
          <a:ln>
            <a:noFill/>
          </a:ln>
          <a:effectLst>
            <a:reflection blurRad="0" dir="0" dist="0" endA="0" endPos="15000" fadeDir="5400012" kx="0" rotWithShape="0" algn="bl" stA="36000" stPos="0" sy="-100000" ky="0"/>
          </a:effectLst>
        </p:spPr>
      </p:pic>
      <p:pic>
        <p:nvPicPr>
          <p:cNvPr id="86" name="Google Shape;86;p15"/>
          <p:cNvPicPr preferRelativeResize="0"/>
          <p:nvPr/>
        </p:nvPicPr>
        <p:blipFill>
          <a:blip r:embed="rId8">
            <a:alphaModFix/>
          </a:blip>
          <a:stretch>
            <a:fillRect/>
          </a:stretch>
        </p:blipFill>
        <p:spPr>
          <a:xfrm>
            <a:off x="6402750" y="3519200"/>
            <a:ext cx="2524650" cy="1327474"/>
          </a:xfrm>
          <a:prstGeom prst="rect">
            <a:avLst/>
          </a:prstGeom>
          <a:noFill/>
          <a:ln>
            <a:noFill/>
          </a:ln>
          <a:effectLst>
            <a:reflection blurRad="0" dir="0" dist="0" endA="0" endPos="15000" fadeDir="5400012" kx="0" rotWithShape="0" algn="bl" stA="36000"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B53FF"/>
            </a:gs>
            <a:gs pos="100000">
              <a:srgbClr val="8A7FFA"/>
            </a:gs>
          </a:gsLst>
          <a:lin ang="10800025" scaled="0"/>
        </a:gradFill>
      </p:bgPr>
    </p:bg>
    <p:spTree>
      <p:nvGrpSpPr>
        <p:cNvPr id="502" name="Shape 502"/>
        <p:cNvGrpSpPr/>
        <p:nvPr/>
      </p:nvGrpSpPr>
      <p:grpSpPr>
        <a:xfrm>
          <a:off x="0" y="0"/>
          <a:ext cx="0" cy="0"/>
          <a:chOff x="0" y="0"/>
          <a:chExt cx="0" cy="0"/>
        </a:xfrm>
      </p:grpSpPr>
      <p:sp>
        <p:nvSpPr>
          <p:cNvPr id="503" name="Google Shape;503;p42"/>
          <p:cNvSpPr/>
          <p:nvPr/>
        </p:nvSpPr>
        <p:spPr>
          <a:xfrm>
            <a:off x="0" y="0"/>
            <a:ext cx="4572000" cy="5143500"/>
          </a:xfrm>
          <a:prstGeom prst="rect">
            <a:avLst/>
          </a:prstGeom>
          <a:gradFill>
            <a:gsLst>
              <a:gs pos="0">
                <a:srgbClr val="3B53FF"/>
              </a:gs>
              <a:gs pos="100000">
                <a:srgbClr val="40BBFF"/>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txBox="1"/>
          <p:nvPr/>
        </p:nvSpPr>
        <p:spPr>
          <a:xfrm>
            <a:off x="673313" y="154550"/>
            <a:ext cx="3197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MELHOR HIERARQUIA</a:t>
            </a:r>
            <a:endParaRPr sz="1900">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INÍCIO</a:t>
            </a:r>
            <a:endParaRPr sz="1900">
              <a:solidFill>
                <a:schemeClr val="lt1"/>
              </a:solidFill>
              <a:latin typeface="Montserrat SemiBold"/>
              <a:ea typeface="Montserrat SemiBold"/>
              <a:cs typeface="Montserrat SemiBold"/>
              <a:sym typeface="Montserrat SemiBold"/>
            </a:endParaRPr>
          </a:p>
        </p:txBody>
      </p:sp>
      <p:sp>
        <p:nvSpPr>
          <p:cNvPr id="505" name="Google Shape;505;p42"/>
          <p:cNvSpPr txBox="1"/>
          <p:nvPr/>
        </p:nvSpPr>
        <p:spPr>
          <a:xfrm>
            <a:off x="5238488" y="154550"/>
            <a:ext cx="3197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pt-BR" sz="1900">
                <a:solidFill>
                  <a:schemeClr val="lt1"/>
                </a:solidFill>
                <a:latin typeface="Montserrat SemiBold"/>
                <a:ea typeface="Montserrat SemiBold"/>
                <a:cs typeface="Montserrat SemiBold"/>
                <a:sym typeface="Montserrat SemiBold"/>
              </a:rPr>
              <a:t>MELHOR HIERARQUIA</a:t>
            </a:r>
            <a:endParaRPr sz="1900">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1100"/>
              <a:buFont typeface="Arial"/>
              <a:buNone/>
            </a:pPr>
            <a:r>
              <a:rPr lang="pt-BR" sz="1900">
                <a:solidFill>
                  <a:schemeClr val="lt1"/>
                </a:solidFill>
                <a:latin typeface="Montserrat SemiBold"/>
                <a:ea typeface="Montserrat SemiBold"/>
                <a:cs typeface="Montserrat SemiBold"/>
                <a:sym typeface="Montserrat SemiBold"/>
              </a:rPr>
              <a:t>SUA EMPRESA</a:t>
            </a:r>
            <a:endParaRPr sz="1900">
              <a:solidFill>
                <a:schemeClr val="lt1"/>
              </a:solidFill>
              <a:latin typeface="Montserrat SemiBold"/>
              <a:ea typeface="Montserrat SemiBold"/>
              <a:cs typeface="Montserrat SemiBold"/>
              <a:sym typeface="Montserrat SemiBold"/>
            </a:endParaRPr>
          </a:p>
        </p:txBody>
      </p:sp>
      <p:sp>
        <p:nvSpPr>
          <p:cNvPr id="506" name="Google Shape;506;p42"/>
          <p:cNvSpPr/>
          <p:nvPr/>
        </p:nvSpPr>
        <p:spPr>
          <a:xfrm>
            <a:off x="1413875" y="13429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t>Sua empresa</a:t>
            </a:r>
            <a:endParaRPr sz="1200"/>
          </a:p>
        </p:txBody>
      </p:sp>
      <p:sp>
        <p:nvSpPr>
          <p:cNvPr id="507" name="Google Shape;507;p42"/>
          <p:cNvSpPr/>
          <p:nvPr/>
        </p:nvSpPr>
        <p:spPr>
          <a:xfrm>
            <a:off x="1413875" y="223390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Seus compromissos</a:t>
            </a:r>
            <a:endParaRPr sz="1200">
              <a:solidFill>
                <a:schemeClr val="dk1"/>
              </a:solidFill>
            </a:endParaRPr>
          </a:p>
        </p:txBody>
      </p:sp>
      <p:sp>
        <p:nvSpPr>
          <p:cNvPr id="508" name="Google Shape;508;p42"/>
          <p:cNvSpPr/>
          <p:nvPr/>
        </p:nvSpPr>
        <p:spPr>
          <a:xfrm>
            <a:off x="1413875" y="31248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Agendar atendimento</a:t>
            </a:r>
            <a:endParaRPr sz="1200"/>
          </a:p>
        </p:txBody>
      </p:sp>
      <p:sp>
        <p:nvSpPr>
          <p:cNvPr id="509" name="Google Shape;509;p42"/>
          <p:cNvSpPr/>
          <p:nvPr/>
        </p:nvSpPr>
        <p:spPr>
          <a:xfrm>
            <a:off x="1413875" y="401580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Converse com Sebrae</a:t>
            </a:r>
            <a:endParaRPr sz="1200"/>
          </a:p>
        </p:txBody>
      </p:sp>
      <p:sp>
        <p:nvSpPr>
          <p:cNvPr id="510" name="Google Shape;510;p42"/>
          <p:cNvSpPr/>
          <p:nvPr/>
        </p:nvSpPr>
        <p:spPr>
          <a:xfrm>
            <a:off x="894575" y="125910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1º</a:t>
            </a:r>
            <a:endParaRPr sz="800">
              <a:solidFill>
                <a:schemeClr val="lt1"/>
              </a:solidFill>
              <a:latin typeface="Montserrat SemiBold"/>
              <a:ea typeface="Montserrat SemiBold"/>
              <a:cs typeface="Montserrat SemiBold"/>
              <a:sym typeface="Montserrat SemiBold"/>
            </a:endParaRPr>
          </a:p>
        </p:txBody>
      </p:sp>
      <p:sp>
        <p:nvSpPr>
          <p:cNvPr id="511" name="Google Shape;511;p42"/>
          <p:cNvSpPr/>
          <p:nvPr/>
        </p:nvSpPr>
        <p:spPr>
          <a:xfrm>
            <a:off x="894575" y="215005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2º</a:t>
            </a:r>
            <a:endParaRPr sz="800">
              <a:solidFill>
                <a:schemeClr val="lt1"/>
              </a:solidFill>
              <a:latin typeface="Montserrat SemiBold"/>
              <a:ea typeface="Montserrat SemiBold"/>
              <a:cs typeface="Montserrat SemiBold"/>
              <a:sym typeface="Montserrat SemiBold"/>
            </a:endParaRPr>
          </a:p>
        </p:txBody>
      </p:sp>
      <p:sp>
        <p:nvSpPr>
          <p:cNvPr id="512" name="Google Shape;512;p42"/>
          <p:cNvSpPr/>
          <p:nvPr/>
        </p:nvSpPr>
        <p:spPr>
          <a:xfrm>
            <a:off x="894575" y="304100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3º</a:t>
            </a:r>
            <a:endParaRPr sz="800">
              <a:solidFill>
                <a:schemeClr val="lt1"/>
              </a:solidFill>
              <a:latin typeface="Montserrat SemiBold"/>
              <a:ea typeface="Montserrat SemiBold"/>
              <a:cs typeface="Montserrat SemiBold"/>
              <a:sym typeface="Montserrat SemiBold"/>
            </a:endParaRPr>
          </a:p>
        </p:txBody>
      </p:sp>
      <p:sp>
        <p:nvSpPr>
          <p:cNvPr id="513" name="Google Shape;513;p42"/>
          <p:cNvSpPr/>
          <p:nvPr/>
        </p:nvSpPr>
        <p:spPr>
          <a:xfrm>
            <a:off x="894575" y="393195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4º</a:t>
            </a:r>
            <a:endParaRPr sz="800">
              <a:solidFill>
                <a:schemeClr val="lt1"/>
              </a:solidFill>
              <a:latin typeface="Montserrat SemiBold"/>
              <a:ea typeface="Montserrat SemiBold"/>
              <a:cs typeface="Montserrat SemiBold"/>
              <a:sym typeface="Montserrat SemiBold"/>
            </a:endParaRPr>
          </a:p>
        </p:txBody>
      </p:sp>
      <p:sp>
        <p:nvSpPr>
          <p:cNvPr id="514" name="Google Shape;514;p42"/>
          <p:cNvSpPr/>
          <p:nvPr/>
        </p:nvSpPr>
        <p:spPr>
          <a:xfrm>
            <a:off x="5979050" y="13429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Boleto DAS</a:t>
            </a:r>
            <a:endParaRPr sz="1200"/>
          </a:p>
        </p:txBody>
      </p:sp>
      <p:sp>
        <p:nvSpPr>
          <p:cNvPr id="515" name="Google Shape;515;p42"/>
          <p:cNvSpPr/>
          <p:nvPr/>
        </p:nvSpPr>
        <p:spPr>
          <a:xfrm>
            <a:off x="5979050" y="223390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Fluxo de Caixa</a:t>
            </a:r>
            <a:endParaRPr sz="1200">
              <a:solidFill>
                <a:schemeClr val="dk1"/>
              </a:solidFill>
            </a:endParaRPr>
          </a:p>
        </p:txBody>
      </p:sp>
      <p:sp>
        <p:nvSpPr>
          <p:cNvPr id="516" name="Google Shape;516;p42"/>
          <p:cNvSpPr/>
          <p:nvPr/>
        </p:nvSpPr>
        <p:spPr>
          <a:xfrm>
            <a:off x="5979050" y="31248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Consultoria</a:t>
            </a:r>
            <a:endParaRPr sz="1200"/>
          </a:p>
        </p:txBody>
      </p:sp>
      <p:sp>
        <p:nvSpPr>
          <p:cNvPr id="517" name="Google Shape;517;p42"/>
          <p:cNvSpPr/>
          <p:nvPr/>
        </p:nvSpPr>
        <p:spPr>
          <a:xfrm>
            <a:off x="5459750" y="1259100"/>
            <a:ext cx="703800" cy="703800"/>
          </a:xfrm>
          <a:prstGeom prst="ellipse">
            <a:avLst/>
          </a:prstGeom>
          <a:gradFill>
            <a:gsLst>
              <a:gs pos="0">
                <a:srgbClr val="3B53FF"/>
              </a:gs>
              <a:gs pos="100000">
                <a:srgbClr val="8A7FFA"/>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pt-BR">
                <a:solidFill>
                  <a:schemeClr val="lt1"/>
                </a:solidFill>
                <a:latin typeface="Montserrat SemiBold"/>
                <a:ea typeface="Montserrat SemiBold"/>
                <a:cs typeface="Montserrat SemiBold"/>
                <a:sym typeface="Montserrat SemiBold"/>
              </a:rPr>
              <a:t>1º</a:t>
            </a:r>
            <a:endParaRPr sz="800">
              <a:solidFill>
                <a:schemeClr val="lt1"/>
              </a:solidFill>
              <a:latin typeface="Montserrat SemiBold"/>
              <a:ea typeface="Montserrat SemiBold"/>
              <a:cs typeface="Montserrat SemiBold"/>
              <a:sym typeface="Montserrat SemiBold"/>
            </a:endParaRPr>
          </a:p>
        </p:txBody>
      </p:sp>
      <p:sp>
        <p:nvSpPr>
          <p:cNvPr id="518" name="Google Shape;518;p42"/>
          <p:cNvSpPr/>
          <p:nvPr/>
        </p:nvSpPr>
        <p:spPr>
          <a:xfrm>
            <a:off x="5459750" y="2150050"/>
            <a:ext cx="703800" cy="703800"/>
          </a:xfrm>
          <a:prstGeom prst="ellipse">
            <a:avLst/>
          </a:prstGeom>
          <a:gradFill>
            <a:gsLst>
              <a:gs pos="0">
                <a:srgbClr val="3B53FF"/>
              </a:gs>
              <a:gs pos="100000">
                <a:srgbClr val="8A7FFA"/>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pt-BR">
                <a:solidFill>
                  <a:schemeClr val="lt1"/>
                </a:solidFill>
                <a:latin typeface="Montserrat SemiBold"/>
                <a:ea typeface="Montserrat SemiBold"/>
                <a:cs typeface="Montserrat SemiBold"/>
                <a:sym typeface="Montserrat SemiBold"/>
              </a:rPr>
              <a:t>2</a:t>
            </a:r>
            <a:r>
              <a:rPr lang="pt-BR">
                <a:solidFill>
                  <a:schemeClr val="lt1"/>
                </a:solidFill>
                <a:latin typeface="Montserrat SemiBold"/>
                <a:ea typeface="Montserrat SemiBold"/>
                <a:cs typeface="Montserrat SemiBold"/>
                <a:sym typeface="Montserrat SemiBold"/>
              </a:rPr>
              <a:t>º</a:t>
            </a:r>
            <a:endParaRPr sz="800">
              <a:solidFill>
                <a:schemeClr val="lt1"/>
              </a:solidFill>
              <a:latin typeface="Montserrat SemiBold"/>
              <a:ea typeface="Montserrat SemiBold"/>
              <a:cs typeface="Montserrat SemiBold"/>
              <a:sym typeface="Montserrat SemiBold"/>
            </a:endParaRPr>
          </a:p>
        </p:txBody>
      </p:sp>
      <p:sp>
        <p:nvSpPr>
          <p:cNvPr id="519" name="Google Shape;519;p42"/>
          <p:cNvSpPr/>
          <p:nvPr/>
        </p:nvSpPr>
        <p:spPr>
          <a:xfrm>
            <a:off x="5459750" y="3041000"/>
            <a:ext cx="703800" cy="703800"/>
          </a:xfrm>
          <a:prstGeom prst="ellipse">
            <a:avLst/>
          </a:prstGeom>
          <a:gradFill>
            <a:gsLst>
              <a:gs pos="0">
                <a:srgbClr val="3B53FF"/>
              </a:gs>
              <a:gs pos="100000">
                <a:srgbClr val="8A7FFA"/>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pt-BR">
                <a:solidFill>
                  <a:schemeClr val="lt1"/>
                </a:solidFill>
                <a:latin typeface="Montserrat SemiBold"/>
                <a:ea typeface="Montserrat SemiBold"/>
                <a:cs typeface="Montserrat SemiBold"/>
                <a:sym typeface="Montserrat SemiBold"/>
              </a:rPr>
              <a:t>3</a:t>
            </a:r>
            <a:r>
              <a:rPr lang="pt-BR">
                <a:solidFill>
                  <a:schemeClr val="lt1"/>
                </a:solidFill>
                <a:latin typeface="Montserrat SemiBold"/>
                <a:ea typeface="Montserrat SemiBold"/>
                <a:cs typeface="Montserrat SemiBold"/>
                <a:sym typeface="Montserrat SemiBold"/>
              </a:rPr>
              <a:t>º</a:t>
            </a:r>
            <a:endParaRPr sz="800">
              <a:solidFill>
                <a:schemeClr val="lt1"/>
              </a:solidFill>
              <a:latin typeface="Montserrat SemiBold"/>
              <a:ea typeface="Montserrat SemiBold"/>
              <a:cs typeface="Montserrat SemiBold"/>
              <a:sym typeface="Montserrat SemiBold"/>
            </a:endParaRPr>
          </a:p>
        </p:txBody>
      </p:sp>
      <p:sp>
        <p:nvSpPr>
          <p:cNvPr id="520" name="Google Shape;520;p42"/>
          <p:cNvSpPr/>
          <p:nvPr/>
        </p:nvSpPr>
        <p:spPr>
          <a:xfrm>
            <a:off x="5979050" y="401580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Diagnóstico</a:t>
            </a:r>
            <a:endParaRPr sz="1200"/>
          </a:p>
        </p:txBody>
      </p:sp>
      <p:sp>
        <p:nvSpPr>
          <p:cNvPr id="521" name="Google Shape;521;p42"/>
          <p:cNvSpPr/>
          <p:nvPr/>
        </p:nvSpPr>
        <p:spPr>
          <a:xfrm>
            <a:off x="5459750" y="3931950"/>
            <a:ext cx="703800" cy="703800"/>
          </a:xfrm>
          <a:prstGeom prst="ellipse">
            <a:avLst/>
          </a:prstGeom>
          <a:gradFill>
            <a:gsLst>
              <a:gs pos="0">
                <a:srgbClr val="3B53FF"/>
              </a:gs>
              <a:gs pos="100000">
                <a:srgbClr val="8A7FFA"/>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4</a:t>
            </a:r>
            <a:r>
              <a:rPr lang="pt-BR">
                <a:solidFill>
                  <a:schemeClr val="lt1"/>
                </a:solidFill>
                <a:latin typeface="Montserrat SemiBold"/>
                <a:ea typeface="Montserrat SemiBold"/>
                <a:cs typeface="Montserrat SemiBold"/>
                <a:sym typeface="Montserrat SemiBold"/>
              </a:rPr>
              <a:t>º</a:t>
            </a:r>
            <a:endParaRPr sz="8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A7FFA"/>
        </a:solidFill>
      </p:bgPr>
    </p:bg>
    <p:spTree>
      <p:nvGrpSpPr>
        <p:cNvPr id="525" name="Shape 525"/>
        <p:cNvGrpSpPr/>
        <p:nvPr/>
      </p:nvGrpSpPr>
      <p:grpSpPr>
        <a:xfrm>
          <a:off x="0" y="0"/>
          <a:ext cx="0" cy="0"/>
          <a:chOff x="0" y="0"/>
          <a:chExt cx="0" cy="0"/>
        </a:xfrm>
      </p:grpSpPr>
      <p:sp>
        <p:nvSpPr>
          <p:cNvPr id="526" name="Google Shape;526;p43"/>
          <p:cNvSpPr/>
          <p:nvPr/>
        </p:nvSpPr>
        <p:spPr>
          <a:xfrm>
            <a:off x="0" y="0"/>
            <a:ext cx="4572000" cy="5143500"/>
          </a:xfrm>
          <a:prstGeom prst="rect">
            <a:avLst/>
          </a:prstGeom>
          <a:solidFill>
            <a:srgbClr val="3B5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3"/>
          <p:cNvSpPr txBox="1"/>
          <p:nvPr/>
        </p:nvSpPr>
        <p:spPr>
          <a:xfrm>
            <a:off x="673313" y="154550"/>
            <a:ext cx="3197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FUNCIONALIDADES QUE AGREGAM VALOR</a:t>
            </a:r>
            <a:endParaRPr sz="1900">
              <a:solidFill>
                <a:schemeClr val="lt1"/>
              </a:solidFill>
              <a:latin typeface="Montserrat SemiBold"/>
              <a:ea typeface="Montserrat SemiBold"/>
              <a:cs typeface="Montserrat SemiBold"/>
              <a:sym typeface="Montserrat SemiBold"/>
            </a:endParaRPr>
          </a:p>
        </p:txBody>
      </p:sp>
      <p:sp>
        <p:nvSpPr>
          <p:cNvPr id="528" name="Google Shape;528;p43"/>
          <p:cNvSpPr txBox="1"/>
          <p:nvPr/>
        </p:nvSpPr>
        <p:spPr>
          <a:xfrm>
            <a:off x="5238488" y="154550"/>
            <a:ext cx="3197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CONSIDERAÇÕES MAIS COMENTADAS</a:t>
            </a:r>
            <a:endParaRPr sz="1900">
              <a:solidFill>
                <a:schemeClr val="lt1"/>
              </a:solidFill>
              <a:latin typeface="Montserrat SemiBold"/>
              <a:ea typeface="Montserrat SemiBold"/>
              <a:cs typeface="Montserrat SemiBold"/>
              <a:sym typeface="Montserrat SemiBold"/>
            </a:endParaRPr>
          </a:p>
        </p:txBody>
      </p:sp>
      <p:sp>
        <p:nvSpPr>
          <p:cNvPr id="529" name="Google Shape;529;p43"/>
          <p:cNvSpPr/>
          <p:nvPr/>
        </p:nvSpPr>
        <p:spPr>
          <a:xfrm>
            <a:off x="1413875" y="13429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t>Aprenda</a:t>
            </a:r>
            <a:endParaRPr sz="1200"/>
          </a:p>
        </p:txBody>
      </p:sp>
      <p:sp>
        <p:nvSpPr>
          <p:cNvPr id="530" name="Google Shape;530;p43"/>
          <p:cNvSpPr/>
          <p:nvPr/>
        </p:nvSpPr>
        <p:spPr>
          <a:xfrm>
            <a:off x="1413875" y="223390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rPr>
              <a:t>Boleto DAS</a:t>
            </a:r>
            <a:endParaRPr sz="1200"/>
          </a:p>
        </p:txBody>
      </p:sp>
      <p:sp>
        <p:nvSpPr>
          <p:cNvPr id="531" name="Google Shape;531;p43"/>
          <p:cNvSpPr/>
          <p:nvPr/>
        </p:nvSpPr>
        <p:spPr>
          <a:xfrm>
            <a:off x="1413875" y="3124850"/>
            <a:ext cx="2235900" cy="5361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1200"/>
              <a:t>Fluxo de caixa</a:t>
            </a:r>
            <a:endParaRPr sz="1200"/>
          </a:p>
        </p:txBody>
      </p:sp>
      <p:sp>
        <p:nvSpPr>
          <p:cNvPr id="532" name="Google Shape;532;p43"/>
          <p:cNvSpPr/>
          <p:nvPr/>
        </p:nvSpPr>
        <p:spPr>
          <a:xfrm>
            <a:off x="894575" y="125910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4</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
        <p:nvSpPr>
          <p:cNvPr id="533" name="Google Shape;533;p43"/>
          <p:cNvSpPr/>
          <p:nvPr/>
        </p:nvSpPr>
        <p:spPr>
          <a:xfrm>
            <a:off x="894575" y="215005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3</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
        <p:nvSpPr>
          <p:cNvPr id="534" name="Google Shape;534;p43"/>
          <p:cNvSpPr/>
          <p:nvPr/>
        </p:nvSpPr>
        <p:spPr>
          <a:xfrm>
            <a:off x="894575" y="3041000"/>
            <a:ext cx="703800" cy="703800"/>
          </a:xfrm>
          <a:prstGeom prst="ellipse">
            <a:avLst/>
          </a:prstGeom>
          <a:gradFill>
            <a:gsLst>
              <a:gs pos="0">
                <a:srgbClr val="3B53FF"/>
              </a:gs>
              <a:gs pos="100000">
                <a:srgbClr val="40BBFF"/>
              </a:gs>
            </a:gsLst>
            <a:lin ang="10800025"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Montserrat SemiBold"/>
                <a:ea typeface="Montserrat SemiBold"/>
                <a:cs typeface="Montserrat SemiBold"/>
                <a:sym typeface="Montserrat SemiBold"/>
              </a:rPr>
              <a:t>3</a:t>
            </a:r>
            <a:endParaRPr>
              <a:solidFill>
                <a:schemeClr val="lt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pt-BR" sz="800">
                <a:solidFill>
                  <a:schemeClr val="lt1"/>
                </a:solidFill>
                <a:latin typeface="Montserrat SemiBold"/>
                <a:ea typeface="Montserrat SemiBold"/>
                <a:cs typeface="Montserrat SemiBold"/>
                <a:sym typeface="Montserrat SemiBold"/>
              </a:rPr>
              <a:t>votos</a:t>
            </a:r>
            <a:endParaRPr sz="800">
              <a:solidFill>
                <a:schemeClr val="lt1"/>
              </a:solidFill>
              <a:latin typeface="Montserrat SemiBold"/>
              <a:ea typeface="Montserrat SemiBold"/>
              <a:cs typeface="Montserrat SemiBold"/>
              <a:sym typeface="Montserrat SemiBold"/>
            </a:endParaRPr>
          </a:p>
        </p:txBody>
      </p:sp>
      <p:sp>
        <p:nvSpPr>
          <p:cNvPr id="535" name="Google Shape;535;p43"/>
          <p:cNvSpPr/>
          <p:nvPr/>
        </p:nvSpPr>
        <p:spPr>
          <a:xfrm>
            <a:off x="4754150" y="994300"/>
            <a:ext cx="1524852" cy="117288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900"/>
              <a:t>A maior parte do App é bem intuitiva e tem uma boa organização</a:t>
            </a:r>
            <a:endParaRPr sz="900"/>
          </a:p>
        </p:txBody>
      </p:sp>
      <p:sp>
        <p:nvSpPr>
          <p:cNvPr id="536" name="Google Shape;536;p43"/>
          <p:cNvSpPr/>
          <p:nvPr/>
        </p:nvSpPr>
        <p:spPr>
          <a:xfrm>
            <a:off x="6869501" y="829587"/>
            <a:ext cx="1878984" cy="8381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900"/>
              <a:t>O Início ficou muito carregado, não parece uma Home</a:t>
            </a:r>
            <a:endParaRPr sz="900"/>
          </a:p>
        </p:txBody>
      </p:sp>
      <p:sp>
        <p:nvSpPr>
          <p:cNvPr id="537" name="Google Shape;537;p43"/>
          <p:cNvSpPr/>
          <p:nvPr/>
        </p:nvSpPr>
        <p:spPr>
          <a:xfrm>
            <a:off x="4941895" y="2470488"/>
            <a:ext cx="1717956" cy="117288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900"/>
              <a:t>As cores estão deixando o App um pouco tumultuado</a:t>
            </a:r>
            <a:endParaRPr sz="900"/>
          </a:p>
        </p:txBody>
      </p:sp>
      <p:sp>
        <p:nvSpPr>
          <p:cNvPr id="538" name="Google Shape;538;p43"/>
          <p:cNvSpPr/>
          <p:nvPr/>
        </p:nvSpPr>
        <p:spPr>
          <a:xfrm>
            <a:off x="6903557" y="2806466"/>
            <a:ext cx="1717956" cy="117288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900"/>
              <a:t>Preferiria um Aprenda mais organizado com menos informações na tela</a:t>
            </a:r>
            <a:endParaRPr sz="900"/>
          </a:p>
        </p:txBody>
      </p:sp>
      <p:sp>
        <p:nvSpPr>
          <p:cNvPr id="539" name="Google Shape;539;p43"/>
          <p:cNvSpPr/>
          <p:nvPr/>
        </p:nvSpPr>
        <p:spPr>
          <a:xfrm>
            <a:off x="4756950" y="4015800"/>
            <a:ext cx="2003724" cy="95277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900"/>
              <a:t>Não entendeu que as bolinhas com as marcas são parceiros</a:t>
            </a:r>
            <a:endParaRPr sz="900"/>
          </a:p>
        </p:txBody>
      </p:sp>
      <p:sp>
        <p:nvSpPr>
          <p:cNvPr id="540" name="Google Shape;540;p43"/>
          <p:cNvSpPr/>
          <p:nvPr/>
        </p:nvSpPr>
        <p:spPr>
          <a:xfrm>
            <a:off x="6760675" y="1775450"/>
            <a:ext cx="2003724" cy="95277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900"/>
              <a:t>Sua empresa foi a parte mais resolvida e melhor organizada</a:t>
            </a:r>
            <a:endParaRPr sz="900"/>
          </a:p>
        </p:txBody>
      </p:sp>
      <p:sp>
        <p:nvSpPr>
          <p:cNvPr id="541" name="Google Shape;541;p43"/>
          <p:cNvSpPr/>
          <p:nvPr/>
        </p:nvSpPr>
        <p:spPr>
          <a:xfrm>
            <a:off x="7381120" y="3979338"/>
            <a:ext cx="1717956" cy="117288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900"/>
              <a:t>Não gostou que o histórico Sebrae tenha tanto destaque</a:t>
            </a:r>
            <a:endParaRPr sz="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53FF"/>
        </a:solidFill>
      </p:bgPr>
    </p:bg>
    <p:spTree>
      <p:nvGrpSpPr>
        <p:cNvPr id="545" name="Shape 545"/>
        <p:cNvGrpSpPr/>
        <p:nvPr/>
      </p:nvGrpSpPr>
      <p:grpSpPr>
        <a:xfrm>
          <a:off x="0" y="0"/>
          <a:ext cx="0" cy="0"/>
          <a:chOff x="0" y="0"/>
          <a:chExt cx="0" cy="0"/>
        </a:xfrm>
      </p:grpSpPr>
      <p:sp>
        <p:nvSpPr>
          <p:cNvPr id="546" name="Google Shape;546;p44"/>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4"/>
          <p:cNvSpPr txBox="1"/>
          <p:nvPr/>
        </p:nvSpPr>
        <p:spPr>
          <a:xfrm>
            <a:off x="164250" y="18450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Feedbacks comuns</a:t>
            </a:r>
            <a:endParaRPr sz="1900">
              <a:solidFill>
                <a:schemeClr val="lt1"/>
              </a:solidFill>
              <a:latin typeface="Montserrat SemiBold"/>
              <a:ea typeface="Montserrat SemiBold"/>
              <a:cs typeface="Montserrat SemiBold"/>
              <a:sym typeface="Montserrat SemiBold"/>
            </a:endParaRPr>
          </a:p>
        </p:txBody>
      </p:sp>
      <p:sp>
        <p:nvSpPr>
          <p:cNvPr id="548" name="Google Shape;548;p44"/>
          <p:cNvSpPr txBox="1"/>
          <p:nvPr/>
        </p:nvSpPr>
        <p:spPr>
          <a:xfrm>
            <a:off x="164250" y="661500"/>
            <a:ext cx="3197700" cy="4363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lt1"/>
              </a:buClr>
              <a:buSzPts val="1000"/>
              <a:buFont typeface="Montserrat"/>
              <a:buChar char="➔"/>
            </a:pPr>
            <a:r>
              <a:rPr b="1" lang="pt-BR" sz="1000">
                <a:solidFill>
                  <a:schemeClr val="lt1"/>
                </a:solidFill>
                <a:latin typeface="Montserrat"/>
                <a:ea typeface="Montserrat"/>
                <a:cs typeface="Montserrat"/>
                <a:sym typeface="Montserrat"/>
              </a:rPr>
              <a:t>Seu histórico Sebrae</a:t>
            </a:r>
            <a:endParaRPr b="1" sz="1000">
              <a:solidFill>
                <a:schemeClr val="lt1"/>
              </a:solidFill>
              <a:latin typeface="Montserrat"/>
              <a:ea typeface="Montserrat"/>
              <a:cs typeface="Montserrat"/>
              <a:sym typeface="Montserrat"/>
            </a:endParaRPr>
          </a:p>
          <a:p>
            <a:pPr indent="-285750" lvl="1" marL="914400" rtl="0" algn="l">
              <a:lnSpc>
                <a:spcPct val="150000"/>
              </a:lnSpc>
              <a:spcBef>
                <a:spcPts val="0"/>
              </a:spcBef>
              <a:spcAft>
                <a:spcPts val="0"/>
              </a:spcAft>
              <a:buClr>
                <a:schemeClr val="lt1"/>
              </a:buClr>
              <a:buSzPts val="900"/>
              <a:buFont typeface="Montserrat Light"/>
              <a:buChar char="◆"/>
            </a:pPr>
            <a:r>
              <a:rPr lang="pt-BR" sz="900">
                <a:solidFill>
                  <a:schemeClr val="lt1"/>
                </a:solidFill>
                <a:latin typeface="Montserrat Light"/>
                <a:ea typeface="Montserrat Light"/>
                <a:cs typeface="Montserrat Light"/>
                <a:sym typeface="Montserrat Light"/>
              </a:rPr>
              <a:t>Todos os usuários tentaram interagir com o histórico em alguma missão</a:t>
            </a:r>
            <a:endParaRPr sz="900">
              <a:solidFill>
                <a:schemeClr val="lt1"/>
              </a:solidFill>
              <a:latin typeface="Montserrat Light"/>
              <a:ea typeface="Montserrat Light"/>
              <a:cs typeface="Montserrat Light"/>
              <a:sym typeface="Montserrat Light"/>
            </a:endParaRPr>
          </a:p>
          <a:p>
            <a:pPr indent="-285750" lvl="1" marL="914400" rtl="0" algn="l">
              <a:lnSpc>
                <a:spcPct val="150000"/>
              </a:lnSpc>
              <a:spcBef>
                <a:spcPts val="0"/>
              </a:spcBef>
              <a:spcAft>
                <a:spcPts val="0"/>
              </a:spcAft>
              <a:buClr>
                <a:schemeClr val="lt1"/>
              </a:buClr>
              <a:buSzPts val="900"/>
              <a:buFont typeface="Montserrat Light"/>
              <a:buChar char="◆"/>
            </a:pPr>
            <a:r>
              <a:rPr lang="pt-BR" sz="900">
                <a:solidFill>
                  <a:schemeClr val="lt1"/>
                </a:solidFill>
                <a:latin typeface="Montserrat Light"/>
                <a:ea typeface="Montserrat Light"/>
                <a:cs typeface="Montserrat Light"/>
                <a:sym typeface="Montserrat Light"/>
              </a:rPr>
              <a:t>Alguns não entenderam que era um histórico</a:t>
            </a:r>
            <a:endParaRPr sz="900">
              <a:solidFill>
                <a:schemeClr val="lt1"/>
              </a:solidFill>
              <a:latin typeface="Montserrat Light"/>
              <a:ea typeface="Montserrat Light"/>
              <a:cs typeface="Montserrat Light"/>
              <a:sym typeface="Montserrat Light"/>
            </a:endParaRPr>
          </a:p>
          <a:p>
            <a:pPr indent="-285750" lvl="1" marL="914400" rtl="0" algn="l">
              <a:lnSpc>
                <a:spcPct val="150000"/>
              </a:lnSpc>
              <a:spcBef>
                <a:spcPts val="0"/>
              </a:spcBef>
              <a:spcAft>
                <a:spcPts val="0"/>
              </a:spcAft>
              <a:buClr>
                <a:schemeClr val="lt1"/>
              </a:buClr>
              <a:buSzPts val="900"/>
              <a:buFont typeface="Montserrat Light"/>
              <a:buChar char="◆"/>
            </a:pPr>
            <a:r>
              <a:rPr lang="pt-BR" sz="900">
                <a:solidFill>
                  <a:schemeClr val="lt1"/>
                </a:solidFill>
                <a:latin typeface="Montserrat Light"/>
                <a:ea typeface="Montserrat Light"/>
                <a:cs typeface="Montserrat Light"/>
                <a:sym typeface="Montserrat Light"/>
              </a:rPr>
              <a:t>4 usuários clicaram em “Cursos” quando foram procurar o Aprenda</a:t>
            </a:r>
            <a:endParaRPr sz="900">
              <a:solidFill>
                <a:schemeClr val="lt1"/>
              </a:solidFill>
              <a:latin typeface="Montserrat Light"/>
              <a:ea typeface="Montserrat Light"/>
              <a:cs typeface="Montserrat Light"/>
              <a:sym typeface="Montserrat Light"/>
            </a:endParaRPr>
          </a:p>
          <a:p>
            <a:pPr indent="-292100" lvl="0" marL="457200" rtl="0" algn="l">
              <a:lnSpc>
                <a:spcPct val="150000"/>
              </a:lnSpc>
              <a:spcBef>
                <a:spcPts val="0"/>
              </a:spcBef>
              <a:spcAft>
                <a:spcPts val="0"/>
              </a:spcAft>
              <a:buClr>
                <a:schemeClr val="lt1"/>
              </a:buClr>
              <a:buSzPts val="1000"/>
              <a:buFont typeface="Montserrat"/>
              <a:buChar char="➔"/>
            </a:pPr>
            <a:r>
              <a:rPr b="1" lang="pt-BR" sz="1000">
                <a:solidFill>
                  <a:schemeClr val="lt1"/>
                </a:solidFill>
                <a:latin typeface="Montserrat"/>
                <a:ea typeface="Montserrat"/>
                <a:cs typeface="Montserrat"/>
                <a:sym typeface="Montserrat"/>
              </a:rPr>
              <a:t>Aprenda</a:t>
            </a:r>
            <a:endParaRPr b="1" sz="1000">
              <a:solidFill>
                <a:schemeClr val="lt1"/>
              </a:solidFill>
              <a:latin typeface="Montserrat"/>
              <a:ea typeface="Montserrat"/>
              <a:cs typeface="Montserrat"/>
              <a:sym typeface="Montserrat"/>
            </a:endParaRPr>
          </a:p>
          <a:p>
            <a:pPr indent="-285750" lvl="1" marL="914400" rtl="0" algn="l">
              <a:lnSpc>
                <a:spcPct val="150000"/>
              </a:lnSpc>
              <a:spcBef>
                <a:spcPts val="0"/>
              </a:spcBef>
              <a:spcAft>
                <a:spcPts val="0"/>
              </a:spcAft>
              <a:buClr>
                <a:schemeClr val="lt1"/>
              </a:buClr>
              <a:buSzPts val="900"/>
              <a:buFont typeface="Montserrat Light"/>
              <a:buChar char="◆"/>
            </a:pPr>
            <a:r>
              <a:rPr lang="pt-BR" sz="900">
                <a:solidFill>
                  <a:schemeClr val="lt1"/>
                </a:solidFill>
                <a:latin typeface="Montserrat Light"/>
                <a:ea typeface="Montserrat Light"/>
                <a:cs typeface="Montserrat Light"/>
                <a:sym typeface="Montserrat Light"/>
              </a:rPr>
              <a:t>A maioria achou confuso o Aprenda por ter muita informação</a:t>
            </a:r>
            <a:endParaRPr sz="900">
              <a:solidFill>
                <a:schemeClr val="lt1"/>
              </a:solidFill>
              <a:latin typeface="Montserrat Light"/>
              <a:ea typeface="Montserrat Light"/>
              <a:cs typeface="Montserrat Light"/>
              <a:sym typeface="Montserrat Light"/>
            </a:endParaRPr>
          </a:p>
          <a:p>
            <a:pPr indent="-285750" lvl="1" marL="914400" rtl="0" algn="l">
              <a:lnSpc>
                <a:spcPct val="150000"/>
              </a:lnSpc>
              <a:spcBef>
                <a:spcPts val="0"/>
              </a:spcBef>
              <a:spcAft>
                <a:spcPts val="0"/>
              </a:spcAft>
              <a:buClr>
                <a:schemeClr val="lt1"/>
              </a:buClr>
              <a:buSzPts val="900"/>
              <a:buFont typeface="Montserrat Light"/>
              <a:buChar char="◆"/>
            </a:pPr>
            <a:r>
              <a:rPr lang="pt-BR" sz="900">
                <a:solidFill>
                  <a:schemeClr val="lt1"/>
                </a:solidFill>
                <a:latin typeface="Montserrat Light"/>
                <a:ea typeface="Montserrat Light"/>
                <a:cs typeface="Montserrat Light"/>
                <a:sym typeface="Montserrat Light"/>
              </a:rPr>
              <a:t>Alguns não viram de primeira o Menu lateral, só depois de rolar a tela</a:t>
            </a:r>
            <a:endParaRPr sz="900">
              <a:solidFill>
                <a:schemeClr val="lt1"/>
              </a:solidFill>
              <a:latin typeface="Montserrat Light"/>
              <a:ea typeface="Montserrat Light"/>
              <a:cs typeface="Montserrat Light"/>
              <a:sym typeface="Montserrat Light"/>
            </a:endParaRPr>
          </a:p>
          <a:p>
            <a:pPr indent="-292100" lvl="0" marL="457200" rtl="0" algn="l">
              <a:lnSpc>
                <a:spcPct val="150000"/>
              </a:lnSpc>
              <a:spcBef>
                <a:spcPts val="0"/>
              </a:spcBef>
              <a:spcAft>
                <a:spcPts val="0"/>
              </a:spcAft>
              <a:buClr>
                <a:schemeClr val="lt1"/>
              </a:buClr>
              <a:buSzPts val="1000"/>
              <a:buFont typeface="Montserrat"/>
              <a:buChar char="➔"/>
            </a:pPr>
            <a:r>
              <a:rPr b="1" lang="pt-BR" sz="1000">
                <a:solidFill>
                  <a:schemeClr val="lt1"/>
                </a:solidFill>
                <a:latin typeface="Montserrat"/>
                <a:ea typeface="Montserrat"/>
                <a:cs typeface="Montserrat"/>
                <a:sym typeface="Montserrat"/>
              </a:rPr>
              <a:t>Boleto DAS e Fluxo de caixa</a:t>
            </a:r>
            <a:endParaRPr b="1" sz="1000">
              <a:solidFill>
                <a:schemeClr val="lt1"/>
              </a:solidFill>
              <a:latin typeface="Montserrat"/>
              <a:ea typeface="Montserrat"/>
              <a:cs typeface="Montserrat"/>
              <a:sym typeface="Montserrat"/>
            </a:endParaRPr>
          </a:p>
          <a:p>
            <a:pPr indent="-285750" lvl="1" marL="914400" rtl="0" algn="l">
              <a:lnSpc>
                <a:spcPct val="150000"/>
              </a:lnSpc>
              <a:spcBef>
                <a:spcPts val="0"/>
              </a:spcBef>
              <a:spcAft>
                <a:spcPts val="0"/>
              </a:spcAft>
              <a:buClr>
                <a:schemeClr val="lt1"/>
              </a:buClr>
              <a:buSzPts val="900"/>
              <a:buFont typeface="Montserrat Light"/>
              <a:buChar char="◆"/>
            </a:pPr>
            <a:r>
              <a:rPr lang="pt-BR" sz="900">
                <a:solidFill>
                  <a:schemeClr val="lt1"/>
                </a:solidFill>
                <a:latin typeface="Montserrat Light"/>
                <a:ea typeface="Montserrat Light"/>
                <a:cs typeface="Montserrat Light"/>
                <a:sym typeface="Montserrat Light"/>
              </a:rPr>
              <a:t>A maioria teve bastante facilidade com essas funcionalidades</a:t>
            </a:r>
            <a:endParaRPr sz="900">
              <a:solidFill>
                <a:schemeClr val="lt1"/>
              </a:solidFill>
              <a:latin typeface="Montserrat Light"/>
              <a:ea typeface="Montserrat Light"/>
              <a:cs typeface="Montserrat Light"/>
              <a:sym typeface="Montserrat Light"/>
            </a:endParaRPr>
          </a:p>
          <a:p>
            <a:pPr indent="-285750" lvl="1" marL="914400" rtl="0" algn="l">
              <a:lnSpc>
                <a:spcPct val="150000"/>
              </a:lnSpc>
              <a:spcBef>
                <a:spcPts val="0"/>
              </a:spcBef>
              <a:spcAft>
                <a:spcPts val="0"/>
              </a:spcAft>
              <a:buClr>
                <a:schemeClr val="lt1"/>
              </a:buClr>
              <a:buSzPts val="900"/>
              <a:buFont typeface="Montserrat Light"/>
              <a:buChar char="◆"/>
            </a:pPr>
            <a:r>
              <a:rPr lang="pt-BR" sz="900">
                <a:solidFill>
                  <a:schemeClr val="lt1"/>
                </a:solidFill>
                <a:latin typeface="Montserrat Light"/>
                <a:ea typeface="Montserrat Light"/>
                <a:cs typeface="Montserrat Light"/>
                <a:sym typeface="Montserrat Light"/>
              </a:rPr>
              <a:t>No Boleto DAS a exibição de Boletos individuais está confusa</a:t>
            </a:r>
            <a:endParaRPr sz="900">
              <a:solidFill>
                <a:schemeClr val="lt1"/>
              </a:solidFill>
              <a:latin typeface="Montserrat Light"/>
              <a:ea typeface="Montserrat Light"/>
              <a:cs typeface="Montserrat Light"/>
              <a:sym typeface="Montserrat Light"/>
            </a:endParaRPr>
          </a:p>
          <a:p>
            <a:pPr indent="-292100" lvl="0" marL="457200" rtl="0" algn="l">
              <a:lnSpc>
                <a:spcPct val="150000"/>
              </a:lnSpc>
              <a:spcBef>
                <a:spcPts val="0"/>
              </a:spcBef>
              <a:spcAft>
                <a:spcPts val="0"/>
              </a:spcAft>
              <a:buClr>
                <a:schemeClr val="lt1"/>
              </a:buClr>
              <a:buSzPts val="1000"/>
              <a:buFont typeface="Montserrat"/>
              <a:buChar char="➔"/>
            </a:pPr>
            <a:r>
              <a:rPr b="1" lang="pt-BR" sz="1000">
                <a:solidFill>
                  <a:schemeClr val="lt1"/>
                </a:solidFill>
                <a:latin typeface="Montserrat"/>
                <a:ea typeface="Montserrat"/>
                <a:cs typeface="Montserrat"/>
                <a:sym typeface="Montserrat"/>
              </a:rPr>
              <a:t>Cards expansíveis</a:t>
            </a:r>
            <a:endParaRPr b="1" sz="1000">
              <a:solidFill>
                <a:schemeClr val="lt1"/>
              </a:solidFill>
              <a:latin typeface="Montserrat"/>
              <a:ea typeface="Montserrat"/>
              <a:cs typeface="Montserrat"/>
              <a:sym typeface="Montserrat"/>
            </a:endParaRPr>
          </a:p>
          <a:p>
            <a:pPr indent="-285750" lvl="1" marL="914400" rtl="0" algn="l">
              <a:lnSpc>
                <a:spcPct val="150000"/>
              </a:lnSpc>
              <a:spcBef>
                <a:spcPts val="0"/>
              </a:spcBef>
              <a:spcAft>
                <a:spcPts val="0"/>
              </a:spcAft>
              <a:buClr>
                <a:schemeClr val="lt1"/>
              </a:buClr>
              <a:buSzPts val="900"/>
              <a:buFont typeface="Montserrat Light"/>
              <a:buChar char="◆"/>
            </a:pPr>
            <a:r>
              <a:rPr lang="pt-BR" sz="900">
                <a:solidFill>
                  <a:schemeClr val="lt1"/>
                </a:solidFill>
                <a:latin typeface="Montserrat Light"/>
                <a:ea typeface="Montserrat Light"/>
                <a:cs typeface="Montserrat Light"/>
                <a:sym typeface="Montserrat Light"/>
              </a:rPr>
              <a:t>5 usuários esperavam que clicando no ícone ou no título o card se abriria</a:t>
            </a:r>
            <a:endParaRPr sz="900">
              <a:solidFill>
                <a:schemeClr val="lt1"/>
              </a:solidFill>
              <a:latin typeface="Montserrat Light"/>
              <a:ea typeface="Montserrat Light"/>
              <a:cs typeface="Montserrat Light"/>
              <a:sym typeface="Montserrat Light"/>
            </a:endParaRPr>
          </a:p>
        </p:txBody>
      </p:sp>
      <p:sp>
        <p:nvSpPr>
          <p:cNvPr id="549" name="Google Shape;549;p44"/>
          <p:cNvSpPr/>
          <p:nvPr/>
        </p:nvSpPr>
        <p:spPr>
          <a:xfrm>
            <a:off x="3933363" y="329150"/>
            <a:ext cx="2493000" cy="7188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t>Seu histórico no Sebrae</a:t>
            </a:r>
            <a:endParaRPr/>
          </a:p>
        </p:txBody>
      </p:sp>
      <p:sp>
        <p:nvSpPr>
          <p:cNvPr id="550" name="Google Shape;550;p44"/>
          <p:cNvSpPr/>
          <p:nvPr/>
        </p:nvSpPr>
        <p:spPr>
          <a:xfrm>
            <a:off x="6168075" y="1444700"/>
            <a:ext cx="2493000" cy="7188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t>Aprenda</a:t>
            </a:r>
            <a:endParaRPr/>
          </a:p>
        </p:txBody>
      </p:sp>
      <p:sp>
        <p:nvSpPr>
          <p:cNvPr id="551" name="Google Shape;551;p44"/>
          <p:cNvSpPr/>
          <p:nvPr/>
        </p:nvSpPr>
        <p:spPr>
          <a:xfrm>
            <a:off x="3675075" y="2700350"/>
            <a:ext cx="2493000" cy="7188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t>Boleto DAS e Fluxo de Caixa</a:t>
            </a:r>
            <a:endParaRPr/>
          </a:p>
        </p:txBody>
      </p:sp>
      <p:sp>
        <p:nvSpPr>
          <p:cNvPr id="552" name="Google Shape;552;p44"/>
          <p:cNvSpPr/>
          <p:nvPr/>
        </p:nvSpPr>
        <p:spPr>
          <a:xfrm>
            <a:off x="6307925" y="3928200"/>
            <a:ext cx="2493000" cy="718800"/>
          </a:xfrm>
          <a:prstGeom prst="roundRect">
            <a:avLst>
              <a:gd fmla="val 16667" name="adj"/>
            </a:avLst>
          </a:prstGeom>
          <a:solidFill>
            <a:schemeClr val="lt1"/>
          </a:solidFill>
          <a:ln>
            <a:noFill/>
          </a:ln>
          <a:effectLst>
            <a:outerShdw blurRad="114300" rotWithShape="0" algn="bl" dir="3900000" dist="57150">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t>Cards expansíveis</a:t>
            </a:r>
            <a:endParaRPr/>
          </a:p>
        </p:txBody>
      </p:sp>
      <p:sp>
        <p:nvSpPr>
          <p:cNvPr id="553" name="Google Shape;553;p44"/>
          <p:cNvSpPr/>
          <p:nvPr/>
        </p:nvSpPr>
        <p:spPr>
          <a:xfrm>
            <a:off x="4739200" y="898175"/>
            <a:ext cx="359400" cy="359400"/>
          </a:xfrm>
          <a:prstGeom prst="ellipse">
            <a:avLst/>
          </a:prstGeom>
          <a:solidFill>
            <a:srgbClr val="FF00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4609513" y="3345025"/>
            <a:ext cx="359400" cy="359400"/>
          </a:xfrm>
          <a:prstGeom prst="ellipse">
            <a:avLst/>
          </a:prstGeom>
          <a:solidFill>
            <a:srgbClr val="00FF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
          <p:cNvSpPr/>
          <p:nvPr/>
        </p:nvSpPr>
        <p:spPr>
          <a:xfrm>
            <a:off x="5018900" y="898175"/>
            <a:ext cx="359400" cy="359400"/>
          </a:xfrm>
          <a:prstGeom prst="ellipse">
            <a:avLst/>
          </a:prstGeom>
          <a:solidFill>
            <a:srgbClr val="FF00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4"/>
          <p:cNvSpPr/>
          <p:nvPr/>
        </p:nvSpPr>
        <p:spPr>
          <a:xfrm>
            <a:off x="5261125" y="898175"/>
            <a:ext cx="359400" cy="359400"/>
          </a:xfrm>
          <a:prstGeom prst="ellipse">
            <a:avLst/>
          </a:prstGeom>
          <a:solidFill>
            <a:srgbClr val="FF00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a:off x="7095025" y="2013725"/>
            <a:ext cx="359400" cy="359400"/>
          </a:xfrm>
          <a:prstGeom prst="ellipse">
            <a:avLst/>
          </a:prstGeom>
          <a:solidFill>
            <a:srgbClr val="FF00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4"/>
          <p:cNvSpPr/>
          <p:nvPr/>
        </p:nvSpPr>
        <p:spPr>
          <a:xfrm>
            <a:off x="7374725" y="2013725"/>
            <a:ext cx="359400" cy="359400"/>
          </a:xfrm>
          <a:prstGeom prst="ellipse">
            <a:avLst/>
          </a:prstGeom>
          <a:solidFill>
            <a:srgbClr val="FF00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4"/>
          <p:cNvSpPr/>
          <p:nvPr/>
        </p:nvSpPr>
        <p:spPr>
          <a:xfrm>
            <a:off x="4836788" y="3345025"/>
            <a:ext cx="359400" cy="359400"/>
          </a:xfrm>
          <a:prstGeom prst="ellipse">
            <a:avLst/>
          </a:prstGeom>
          <a:solidFill>
            <a:srgbClr val="FF00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p:nvPr/>
        </p:nvSpPr>
        <p:spPr>
          <a:xfrm>
            <a:off x="7374725" y="4480925"/>
            <a:ext cx="359400" cy="359400"/>
          </a:xfrm>
          <a:prstGeom prst="ellipse">
            <a:avLst/>
          </a:prstGeom>
          <a:solidFill>
            <a:srgbClr val="FF00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B53FF"/>
            </a:gs>
            <a:gs pos="100000">
              <a:srgbClr val="8A7FFA"/>
            </a:gs>
          </a:gsLst>
          <a:lin ang="10800025" scaled="0"/>
        </a:gradFill>
      </p:bgPr>
    </p:bg>
    <p:spTree>
      <p:nvGrpSpPr>
        <p:cNvPr id="564" name="Shape 564"/>
        <p:cNvGrpSpPr/>
        <p:nvPr/>
      </p:nvGrpSpPr>
      <p:grpSpPr>
        <a:xfrm>
          <a:off x="0" y="0"/>
          <a:ext cx="0" cy="0"/>
          <a:chOff x="0" y="0"/>
          <a:chExt cx="0" cy="0"/>
        </a:xfrm>
      </p:grpSpPr>
      <p:pic>
        <p:nvPicPr>
          <p:cNvPr id="565" name="Google Shape;565;p45"/>
          <p:cNvPicPr preferRelativeResize="0"/>
          <p:nvPr/>
        </p:nvPicPr>
        <p:blipFill rotWithShape="1">
          <a:blip r:embed="rId3">
            <a:alphaModFix/>
          </a:blip>
          <a:srcRect b="0" l="3466" r="7191" t="0"/>
          <a:stretch/>
        </p:blipFill>
        <p:spPr>
          <a:xfrm>
            <a:off x="6074400" y="0"/>
            <a:ext cx="3069599" cy="5143500"/>
          </a:xfrm>
          <a:prstGeom prst="rect">
            <a:avLst/>
          </a:prstGeom>
          <a:noFill/>
          <a:ln>
            <a:noFill/>
          </a:ln>
        </p:spPr>
      </p:pic>
      <p:sp>
        <p:nvSpPr>
          <p:cNvPr id="566" name="Google Shape;566;p45"/>
          <p:cNvSpPr/>
          <p:nvPr/>
        </p:nvSpPr>
        <p:spPr>
          <a:xfrm>
            <a:off x="6074400" y="-25"/>
            <a:ext cx="3069600" cy="5143500"/>
          </a:xfrm>
          <a:prstGeom prst="rect">
            <a:avLst/>
          </a:prstGeom>
          <a:solidFill>
            <a:srgbClr val="000000">
              <a:alpha val="77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txBox="1"/>
          <p:nvPr/>
        </p:nvSpPr>
        <p:spPr>
          <a:xfrm>
            <a:off x="6699588" y="2333250"/>
            <a:ext cx="1819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ExtraLight"/>
                <a:ea typeface="Montserrat ExtraLight"/>
                <a:cs typeface="Montserrat ExtraLight"/>
                <a:sym typeface="Montserrat ExtraLight"/>
              </a:rPr>
              <a:t>Insights</a:t>
            </a:r>
            <a:endParaRPr sz="1900">
              <a:solidFill>
                <a:schemeClr val="lt1"/>
              </a:solidFill>
              <a:latin typeface="Montserrat ExtraLight"/>
              <a:ea typeface="Montserrat ExtraLight"/>
              <a:cs typeface="Montserrat ExtraLight"/>
              <a:sym typeface="Montserrat ExtraLight"/>
            </a:endParaRPr>
          </a:p>
        </p:txBody>
      </p:sp>
      <p:sp>
        <p:nvSpPr>
          <p:cNvPr id="568" name="Google Shape;568;p45"/>
          <p:cNvSpPr txBox="1"/>
          <p:nvPr/>
        </p:nvSpPr>
        <p:spPr>
          <a:xfrm>
            <a:off x="3923125" y="67382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9" name="Google Shape;569;p45"/>
          <p:cNvSpPr txBox="1"/>
          <p:nvPr/>
        </p:nvSpPr>
        <p:spPr>
          <a:xfrm>
            <a:off x="673900" y="548325"/>
            <a:ext cx="47316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Depois de uma análise minuciosa de cada uma das missões e em como os usuários se </a:t>
            </a:r>
            <a:r>
              <a:rPr lang="pt-BR">
                <a:solidFill>
                  <a:schemeClr val="lt1"/>
                </a:solidFill>
                <a:latin typeface="Montserrat Light"/>
                <a:ea typeface="Montserrat Light"/>
                <a:cs typeface="Montserrat Light"/>
                <a:sym typeface="Montserrat Light"/>
              </a:rPr>
              <a:t>comportam</a:t>
            </a:r>
            <a:r>
              <a:rPr lang="pt-BR">
                <a:solidFill>
                  <a:schemeClr val="lt1"/>
                </a:solidFill>
                <a:latin typeface="Montserrat Light"/>
                <a:ea typeface="Montserrat Light"/>
                <a:cs typeface="Montserrat Light"/>
                <a:sym typeface="Montserrat Light"/>
              </a:rPr>
              <a:t> e dão seus feedbacks, foi possível em listar diversos insights</a:t>
            </a:r>
            <a:br>
              <a:rPr lang="pt-BR">
                <a:solidFill>
                  <a:schemeClr val="lt1"/>
                </a:solidFill>
                <a:latin typeface="Montserrat Light"/>
                <a:ea typeface="Montserrat Light"/>
                <a:cs typeface="Montserrat Light"/>
                <a:sym typeface="Montserrat Light"/>
              </a:rPr>
            </a:br>
            <a:endParaRPr>
              <a:solidFill>
                <a:schemeClr val="lt1"/>
              </a:solidFill>
              <a:latin typeface="Montserrat Light"/>
              <a:ea typeface="Montserrat Light"/>
              <a:cs typeface="Montserrat Light"/>
              <a:sym typeface="Montserrat Light"/>
            </a:endParaRPr>
          </a:p>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Esses insights foram listados com base em cada área pensando em suas missões e feedbacks pós-teste</a:t>
            </a:r>
            <a:br>
              <a:rPr lang="pt-BR">
                <a:solidFill>
                  <a:schemeClr val="lt1"/>
                </a:solidFill>
                <a:latin typeface="Montserrat Light"/>
                <a:ea typeface="Montserrat Light"/>
                <a:cs typeface="Montserrat Light"/>
                <a:sym typeface="Montserrat Light"/>
              </a:rPr>
            </a:br>
            <a:endParaRPr>
              <a:solidFill>
                <a:schemeClr val="lt1"/>
              </a:solidFill>
              <a:latin typeface="Montserrat Light"/>
              <a:ea typeface="Montserrat Light"/>
              <a:cs typeface="Montserrat Light"/>
              <a:sym typeface="Montserrat Light"/>
            </a:endParaRPr>
          </a:p>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Os insights não devem ser levados como discussão final e resolução de problemas. Todos devem ser levados para discussão e em conjunto elaborar as diferentes soluções mantendo um equilíbrio entre a melhor experiência possível e complexidade de ajustes, ou seja, o que pode ser aplicado em um primeiro momento e o que pode ser feito depois</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sp>
        <p:nvSpPr>
          <p:cNvPr id="574" name="Google Shape;574;p46"/>
          <p:cNvSpPr/>
          <p:nvPr/>
        </p:nvSpPr>
        <p:spPr>
          <a:xfrm>
            <a:off x="0" y="0"/>
            <a:ext cx="3526200" cy="5143500"/>
          </a:xfrm>
          <a:prstGeom prst="rect">
            <a:avLst/>
          </a:prstGeom>
          <a:gradFill>
            <a:gsLst>
              <a:gs pos="0">
                <a:srgbClr val="3B53FF"/>
              </a:gs>
              <a:gs pos="100000">
                <a:srgbClr val="40BBFF"/>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INÍCIO</a:t>
            </a:r>
            <a:endParaRPr sz="1900">
              <a:solidFill>
                <a:schemeClr val="lt1"/>
              </a:solidFill>
              <a:latin typeface="Montserrat SemiBold"/>
              <a:ea typeface="Montserrat SemiBold"/>
              <a:cs typeface="Montserrat SemiBold"/>
              <a:sym typeface="Montserrat SemiBold"/>
            </a:endParaRPr>
          </a:p>
        </p:txBody>
      </p:sp>
      <p:sp>
        <p:nvSpPr>
          <p:cNvPr id="576" name="Google Shape;576;p46"/>
          <p:cNvSpPr txBox="1"/>
          <p:nvPr/>
        </p:nvSpPr>
        <p:spPr>
          <a:xfrm>
            <a:off x="0" y="928350"/>
            <a:ext cx="3362100" cy="3971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Principais pontos a se atacar</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Organização do Início</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Prioridade do Seu histórico Sebrae</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Cards expansíveis que abrem quando clicados em qualquer lugar</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Busca de funcionalidades</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Rever “Seus compromissos”</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Simplificar as cores do Início</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Organizar as funcionalidades podendo </a:t>
            </a:r>
            <a:r>
              <a:rPr lang="pt-BR" sz="1200">
                <a:solidFill>
                  <a:schemeClr val="lt1"/>
                </a:solidFill>
                <a:latin typeface="Montserrat Medium"/>
                <a:ea typeface="Montserrat Medium"/>
                <a:cs typeface="Montserrat Medium"/>
                <a:sym typeface="Montserrat Medium"/>
              </a:rPr>
              <a:t>filtrá-las</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Indicar que os parceiros são parceiros</a:t>
            </a:r>
            <a:endParaRPr sz="1200">
              <a:solidFill>
                <a:schemeClr val="lt1"/>
              </a:solidFill>
              <a:latin typeface="Montserrat Medium"/>
              <a:ea typeface="Montserrat Medium"/>
              <a:cs typeface="Montserrat Medium"/>
              <a:sym typeface="Montserrat Medium"/>
            </a:endParaRPr>
          </a:p>
        </p:txBody>
      </p:sp>
      <p:pic>
        <p:nvPicPr>
          <p:cNvPr id="577" name="Google Shape;577;p46"/>
          <p:cNvPicPr preferRelativeResize="0"/>
          <p:nvPr/>
        </p:nvPicPr>
        <p:blipFill>
          <a:blip r:embed="rId3">
            <a:alphaModFix/>
          </a:blip>
          <a:stretch>
            <a:fillRect/>
          </a:stretch>
        </p:blipFill>
        <p:spPr>
          <a:xfrm>
            <a:off x="3831825" y="1656700"/>
            <a:ext cx="1480350" cy="3021456"/>
          </a:xfrm>
          <a:prstGeom prst="rect">
            <a:avLst/>
          </a:prstGeom>
          <a:noFill/>
          <a:ln>
            <a:noFill/>
          </a:ln>
        </p:spPr>
      </p:pic>
      <p:sp>
        <p:nvSpPr>
          <p:cNvPr id="578" name="Google Shape;578;p46"/>
          <p:cNvSpPr/>
          <p:nvPr/>
        </p:nvSpPr>
        <p:spPr>
          <a:xfrm>
            <a:off x="4031800" y="2197900"/>
            <a:ext cx="576600" cy="5766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p46"/>
          <p:cNvCxnSpPr>
            <a:stCxn id="578" idx="6"/>
          </p:cNvCxnSpPr>
          <p:nvPr/>
        </p:nvCxnSpPr>
        <p:spPr>
          <a:xfrm>
            <a:off x="4608400" y="2486200"/>
            <a:ext cx="1134000" cy="0"/>
          </a:xfrm>
          <a:prstGeom prst="straightConnector1">
            <a:avLst/>
          </a:prstGeom>
          <a:noFill/>
          <a:ln cap="flat" cmpd="sng" w="9525">
            <a:solidFill>
              <a:schemeClr val="dk2"/>
            </a:solidFill>
            <a:prstDash val="solid"/>
            <a:round/>
            <a:headEnd len="med" w="med" type="none"/>
            <a:tailEnd len="med" w="med" type="triangle"/>
          </a:ln>
        </p:spPr>
      </p:cxnSp>
      <p:sp>
        <p:nvSpPr>
          <p:cNvPr id="580" name="Google Shape;580;p46"/>
          <p:cNvSpPr txBox="1"/>
          <p:nvPr/>
        </p:nvSpPr>
        <p:spPr>
          <a:xfrm>
            <a:off x="5824825" y="2139850"/>
            <a:ext cx="3249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Muito destaque para uma funcionalidade mais útil para </a:t>
            </a:r>
            <a:r>
              <a:rPr i="1" lang="pt-BR" sz="1100">
                <a:latin typeface="Montserrat"/>
                <a:ea typeface="Montserrat"/>
                <a:cs typeface="Montserrat"/>
                <a:sym typeface="Montserrat"/>
              </a:rPr>
              <a:t>heavy users </a:t>
            </a:r>
            <a:r>
              <a:rPr lang="pt-BR" sz="1100">
                <a:latin typeface="Montserrat"/>
                <a:ea typeface="Montserrat"/>
                <a:cs typeface="Montserrat"/>
                <a:sym typeface="Montserrat"/>
              </a:rPr>
              <a:t>ficar no Meu perfil pode ser mais interessante</a:t>
            </a:r>
            <a:endParaRPr sz="1100">
              <a:latin typeface="Montserrat"/>
              <a:ea typeface="Montserrat"/>
              <a:cs typeface="Montserrat"/>
              <a:sym typeface="Montserrat"/>
            </a:endParaRPr>
          </a:p>
        </p:txBody>
      </p:sp>
      <p:sp>
        <p:nvSpPr>
          <p:cNvPr id="581" name="Google Shape;581;p46"/>
          <p:cNvSpPr/>
          <p:nvPr/>
        </p:nvSpPr>
        <p:spPr>
          <a:xfrm>
            <a:off x="4679025" y="2647125"/>
            <a:ext cx="430500" cy="4464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 name="Google Shape;582;p46"/>
          <p:cNvCxnSpPr/>
          <p:nvPr/>
        </p:nvCxnSpPr>
        <p:spPr>
          <a:xfrm>
            <a:off x="4914700" y="3050025"/>
            <a:ext cx="827700" cy="0"/>
          </a:xfrm>
          <a:prstGeom prst="straightConnector1">
            <a:avLst/>
          </a:prstGeom>
          <a:noFill/>
          <a:ln cap="flat" cmpd="sng" w="9525">
            <a:solidFill>
              <a:schemeClr val="dk2"/>
            </a:solidFill>
            <a:prstDash val="solid"/>
            <a:round/>
            <a:headEnd len="med" w="med" type="none"/>
            <a:tailEnd len="med" w="med" type="triangle"/>
          </a:ln>
        </p:spPr>
      </p:cxnSp>
      <p:sp>
        <p:nvSpPr>
          <p:cNvPr id="583" name="Google Shape;583;p46"/>
          <p:cNvSpPr txBox="1"/>
          <p:nvPr/>
        </p:nvSpPr>
        <p:spPr>
          <a:xfrm>
            <a:off x="5824825" y="2873025"/>
            <a:ext cx="324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Indicar que são parceiros</a:t>
            </a:r>
            <a:endParaRPr i="1" sz="1100">
              <a:latin typeface="Montserrat"/>
              <a:ea typeface="Montserrat"/>
              <a:cs typeface="Montserrat"/>
              <a:sym typeface="Montserrat"/>
            </a:endParaRPr>
          </a:p>
        </p:txBody>
      </p:sp>
      <p:sp>
        <p:nvSpPr>
          <p:cNvPr id="584" name="Google Shape;584;p46"/>
          <p:cNvSpPr/>
          <p:nvPr/>
        </p:nvSpPr>
        <p:spPr>
          <a:xfrm>
            <a:off x="3932150" y="2975225"/>
            <a:ext cx="576600" cy="5766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46"/>
          <p:cNvCxnSpPr>
            <a:stCxn id="584" idx="5"/>
          </p:cNvCxnSpPr>
          <p:nvPr/>
        </p:nvCxnSpPr>
        <p:spPr>
          <a:xfrm>
            <a:off x="4424309" y="3467384"/>
            <a:ext cx="1318200" cy="0"/>
          </a:xfrm>
          <a:prstGeom prst="straightConnector1">
            <a:avLst/>
          </a:prstGeom>
          <a:noFill/>
          <a:ln cap="flat" cmpd="sng" w="9525">
            <a:solidFill>
              <a:schemeClr val="dk2"/>
            </a:solidFill>
            <a:prstDash val="solid"/>
            <a:round/>
            <a:headEnd len="med" w="med" type="none"/>
            <a:tailEnd len="med" w="med" type="triangle"/>
          </a:ln>
        </p:spPr>
      </p:cxnSp>
      <p:sp>
        <p:nvSpPr>
          <p:cNvPr id="586" name="Google Shape;586;p46"/>
          <p:cNvSpPr txBox="1"/>
          <p:nvPr/>
        </p:nvSpPr>
        <p:spPr>
          <a:xfrm>
            <a:off x="5824825" y="3290375"/>
            <a:ext cx="324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O ícone e o título deve ser parte do gatilho para expandir o card</a:t>
            </a:r>
            <a:endParaRPr i="1" sz="1100">
              <a:latin typeface="Montserrat"/>
              <a:ea typeface="Montserrat"/>
              <a:cs typeface="Montserrat"/>
              <a:sym typeface="Montserrat"/>
            </a:endParaRPr>
          </a:p>
        </p:txBody>
      </p:sp>
      <p:sp>
        <p:nvSpPr>
          <p:cNvPr id="587" name="Google Shape;587;p46"/>
          <p:cNvSpPr/>
          <p:nvPr/>
        </p:nvSpPr>
        <p:spPr>
          <a:xfrm>
            <a:off x="3894700" y="4322850"/>
            <a:ext cx="576600" cy="5766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 name="Google Shape;588;p46"/>
          <p:cNvCxnSpPr/>
          <p:nvPr/>
        </p:nvCxnSpPr>
        <p:spPr>
          <a:xfrm>
            <a:off x="4471309" y="4611159"/>
            <a:ext cx="1318200" cy="0"/>
          </a:xfrm>
          <a:prstGeom prst="straightConnector1">
            <a:avLst/>
          </a:prstGeom>
          <a:noFill/>
          <a:ln cap="flat" cmpd="sng" w="9525">
            <a:solidFill>
              <a:schemeClr val="dk2"/>
            </a:solidFill>
            <a:prstDash val="solid"/>
            <a:round/>
            <a:headEnd len="med" w="med" type="none"/>
            <a:tailEnd len="med" w="med" type="triangle"/>
          </a:ln>
        </p:spPr>
      </p:cxnSp>
      <p:sp>
        <p:nvSpPr>
          <p:cNvPr id="589" name="Google Shape;589;p46"/>
          <p:cNvSpPr txBox="1"/>
          <p:nvPr/>
        </p:nvSpPr>
        <p:spPr>
          <a:xfrm>
            <a:off x="5824825" y="4349550"/>
            <a:ext cx="324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Menu inferior precisa de mais destaque</a:t>
            </a:r>
            <a:endParaRPr i="1" sz="1100">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3" name="Shape 593"/>
        <p:cNvGrpSpPr/>
        <p:nvPr/>
      </p:nvGrpSpPr>
      <p:grpSpPr>
        <a:xfrm>
          <a:off x="0" y="0"/>
          <a:ext cx="0" cy="0"/>
          <a:chOff x="0" y="0"/>
          <a:chExt cx="0" cy="0"/>
        </a:xfrm>
      </p:grpSpPr>
      <p:pic>
        <p:nvPicPr>
          <p:cNvPr id="594" name="Google Shape;594;p47"/>
          <p:cNvPicPr preferRelativeResize="0"/>
          <p:nvPr/>
        </p:nvPicPr>
        <p:blipFill>
          <a:blip r:embed="rId3">
            <a:alphaModFix/>
          </a:blip>
          <a:stretch>
            <a:fillRect/>
          </a:stretch>
        </p:blipFill>
        <p:spPr>
          <a:xfrm>
            <a:off x="3778747" y="209275"/>
            <a:ext cx="1387324" cy="2820045"/>
          </a:xfrm>
          <a:prstGeom prst="rect">
            <a:avLst/>
          </a:prstGeom>
          <a:noFill/>
          <a:ln>
            <a:noFill/>
          </a:ln>
        </p:spPr>
      </p:pic>
      <p:pic>
        <p:nvPicPr>
          <p:cNvPr id="595" name="Google Shape;595;p47"/>
          <p:cNvPicPr preferRelativeResize="0"/>
          <p:nvPr/>
        </p:nvPicPr>
        <p:blipFill>
          <a:blip r:embed="rId4">
            <a:alphaModFix/>
          </a:blip>
          <a:stretch>
            <a:fillRect/>
          </a:stretch>
        </p:blipFill>
        <p:spPr>
          <a:xfrm>
            <a:off x="7518850" y="1677075"/>
            <a:ext cx="1387325" cy="2810783"/>
          </a:xfrm>
          <a:prstGeom prst="rect">
            <a:avLst/>
          </a:prstGeom>
          <a:noFill/>
          <a:ln>
            <a:noFill/>
          </a:ln>
        </p:spPr>
      </p:pic>
      <p:pic>
        <p:nvPicPr>
          <p:cNvPr id="596" name="Google Shape;596;p47"/>
          <p:cNvPicPr preferRelativeResize="0"/>
          <p:nvPr/>
        </p:nvPicPr>
        <p:blipFill>
          <a:blip r:embed="rId5">
            <a:alphaModFix/>
          </a:blip>
          <a:stretch>
            <a:fillRect/>
          </a:stretch>
        </p:blipFill>
        <p:spPr>
          <a:xfrm>
            <a:off x="3818442" y="3211875"/>
            <a:ext cx="1387326" cy="2882951"/>
          </a:xfrm>
          <a:prstGeom prst="rect">
            <a:avLst/>
          </a:prstGeom>
          <a:noFill/>
          <a:ln>
            <a:noFill/>
          </a:ln>
        </p:spPr>
      </p:pic>
      <p:sp>
        <p:nvSpPr>
          <p:cNvPr id="597" name="Google Shape;597;p47"/>
          <p:cNvSpPr/>
          <p:nvPr/>
        </p:nvSpPr>
        <p:spPr>
          <a:xfrm>
            <a:off x="0" y="0"/>
            <a:ext cx="3526200" cy="5143500"/>
          </a:xfrm>
          <a:prstGeom prst="rect">
            <a:avLst/>
          </a:prstGeom>
          <a:gradFill>
            <a:gsLst>
              <a:gs pos="0">
                <a:srgbClr val="3B53FF"/>
              </a:gs>
              <a:gs pos="100000">
                <a:srgbClr val="8A7FFA"/>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7"/>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Aprenda</a:t>
            </a:r>
            <a:endParaRPr sz="1900">
              <a:solidFill>
                <a:schemeClr val="lt1"/>
              </a:solidFill>
              <a:latin typeface="Montserrat SemiBold"/>
              <a:ea typeface="Montserrat SemiBold"/>
              <a:cs typeface="Montserrat SemiBold"/>
              <a:sym typeface="Montserrat SemiBold"/>
            </a:endParaRPr>
          </a:p>
        </p:txBody>
      </p:sp>
      <p:sp>
        <p:nvSpPr>
          <p:cNvPr id="599" name="Google Shape;599;p47"/>
          <p:cNvSpPr txBox="1"/>
          <p:nvPr/>
        </p:nvSpPr>
        <p:spPr>
          <a:xfrm>
            <a:off x="0" y="928350"/>
            <a:ext cx="3362100" cy="3971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Principais pontos a se atacar</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Disposição dos cursos: é tanta opção que as pessoas ficam com preguiça de procurar (interessante repensar a organização)</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Menu lateral com pouco destaque</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Repensar em como apresentar os cursos de destaque</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Deixar mais evidente uma busca no Aprenda (além da lupa no Menu superior)</a:t>
            </a:r>
            <a:endParaRPr sz="1200">
              <a:solidFill>
                <a:schemeClr val="lt1"/>
              </a:solidFill>
              <a:latin typeface="Montserrat Medium"/>
              <a:ea typeface="Montserrat Medium"/>
              <a:cs typeface="Montserrat Medium"/>
              <a:sym typeface="Montserrat Medium"/>
            </a:endParaRPr>
          </a:p>
        </p:txBody>
      </p:sp>
      <p:sp>
        <p:nvSpPr>
          <p:cNvPr id="600" name="Google Shape;600;p47"/>
          <p:cNvSpPr/>
          <p:nvPr/>
        </p:nvSpPr>
        <p:spPr>
          <a:xfrm>
            <a:off x="3975675" y="928350"/>
            <a:ext cx="477000" cy="4770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 name="Google Shape;601;p47"/>
          <p:cNvCxnSpPr>
            <a:stCxn id="600" idx="6"/>
          </p:cNvCxnSpPr>
          <p:nvPr/>
        </p:nvCxnSpPr>
        <p:spPr>
          <a:xfrm flipH="1" rot="10800000">
            <a:off x="4452675" y="426750"/>
            <a:ext cx="1035300" cy="740100"/>
          </a:xfrm>
          <a:prstGeom prst="straightConnector1">
            <a:avLst/>
          </a:prstGeom>
          <a:noFill/>
          <a:ln cap="flat" cmpd="sng" w="9525">
            <a:solidFill>
              <a:schemeClr val="dk2"/>
            </a:solidFill>
            <a:prstDash val="solid"/>
            <a:round/>
            <a:headEnd len="med" w="med" type="none"/>
            <a:tailEnd len="med" w="med" type="triangle"/>
          </a:ln>
        </p:spPr>
      </p:cxnSp>
      <p:sp>
        <p:nvSpPr>
          <p:cNvPr id="602" name="Google Shape;602;p47"/>
          <p:cNvSpPr txBox="1"/>
          <p:nvPr/>
        </p:nvSpPr>
        <p:spPr>
          <a:xfrm>
            <a:off x="5570275" y="209275"/>
            <a:ext cx="324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Pensar numa solução melhor para organizar todos os cursos de parceiros</a:t>
            </a:r>
            <a:endParaRPr sz="1100">
              <a:latin typeface="Montserrat"/>
              <a:ea typeface="Montserrat"/>
              <a:cs typeface="Montserrat"/>
              <a:sym typeface="Montserrat"/>
            </a:endParaRPr>
          </a:p>
        </p:txBody>
      </p:sp>
      <p:sp>
        <p:nvSpPr>
          <p:cNvPr id="603" name="Google Shape;603;p47"/>
          <p:cNvSpPr/>
          <p:nvPr/>
        </p:nvSpPr>
        <p:spPr>
          <a:xfrm>
            <a:off x="3860113" y="1255975"/>
            <a:ext cx="1224600" cy="12246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47"/>
          <p:cNvCxnSpPr/>
          <p:nvPr/>
        </p:nvCxnSpPr>
        <p:spPr>
          <a:xfrm flipH="1" rot="10800000">
            <a:off x="5066250" y="1153050"/>
            <a:ext cx="526500" cy="7539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47"/>
          <p:cNvSpPr txBox="1"/>
          <p:nvPr/>
        </p:nvSpPr>
        <p:spPr>
          <a:xfrm>
            <a:off x="5570275" y="943175"/>
            <a:ext cx="324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Ocupar menos espaço, uma boa referência são os banners do Aplicativo da C6 Bank</a:t>
            </a:r>
            <a:endParaRPr sz="1100">
              <a:latin typeface="Montserrat"/>
              <a:ea typeface="Montserrat"/>
              <a:cs typeface="Montserrat"/>
              <a:sym typeface="Montserrat"/>
            </a:endParaRPr>
          </a:p>
        </p:txBody>
      </p:sp>
      <p:sp>
        <p:nvSpPr>
          <p:cNvPr id="606" name="Google Shape;606;p47"/>
          <p:cNvSpPr/>
          <p:nvPr/>
        </p:nvSpPr>
        <p:spPr>
          <a:xfrm>
            <a:off x="7518850" y="2094750"/>
            <a:ext cx="477000" cy="4770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47"/>
          <p:cNvCxnSpPr/>
          <p:nvPr/>
        </p:nvCxnSpPr>
        <p:spPr>
          <a:xfrm rot="10800000">
            <a:off x="7247200" y="2361375"/>
            <a:ext cx="246900" cy="0"/>
          </a:xfrm>
          <a:prstGeom prst="straightConnector1">
            <a:avLst/>
          </a:prstGeom>
          <a:noFill/>
          <a:ln cap="flat" cmpd="sng" w="9525">
            <a:solidFill>
              <a:schemeClr val="dk2"/>
            </a:solidFill>
            <a:prstDash val="solid"/>
            <a:round/>
            <a:headEnd len="med" w="med" type="none"/>
            <a:tailEnd len="med" w="med" type="triangle"/>
          </a:ln>
        </p:spPr>
      </p:cxnSp>
      <p:sp>
        <p:nvSpPr>
          <p:cNvPr id="608" name="Google Shape;608;p47"/>
          <p:cNvSpPr txBox="1"/>
          <p:nvPr/>
        </p:nvSpPr>
        <p:spPr>
          <a:xfrm>
            <a:off x="5294250" y="2099775"/>
            <a:ext cx="1928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Pouco destaque, pensar se vale a pena existir apenas quando no Início ou uma forma de maior destaque aqui</a:t>
            </a:r>
            <a:endParaRPr sz="1100">
              <a:latin typeface="Montserrat"/>
              <a:ea typeface="Montserrat"/>
              <a:cs typeface="Montserrat"/>
              <a:sym typeface="Montserrat"/>
            </a:endParaRPr>
          </a:p>
        </p:txBody>
      </p:sp>
      <p:sp>
        <p:nvSpPr>
          <p:cNvPr id="609" name="Google Shape;609;p47"/>
          <p:cNvSpPr/>
          <p:nvPr/>
        </p:nvSpPr>
        <p:spPr>
          <a:xfrm>
            <a:off x="3683550" y="3337325"/>
            <a:ext cx="1722000" cy="17163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p47"/>
          <p:cNvCxnSpPr/>
          <p:nvPr/>
        </p:nvCxnSpPr>
        <p:spPr>
          <a:xfrm flipH="1" rot="10800000">
            <a:off x="5405550" y="3563875"/>
            <a:ext cx="224700" cy="723900"/>
          </a:xfrm>
          <a:prstGeom prst="straightConnector1">
            <a:avLst/>
          </a:prstGeom>
          <a:noFill/>
          <a:ln cap="flat" cmpd="sng" w="9525">
            <a:solidFill>
              <a:schemeClr val="dk2"/>
            </a:solidFill>
            <a:prstDash val="solid"/>
            <a:round/>
            <a:headEnd len="med" w="med" type="none"/>
            <a:tailEnd len="med" w="med" type="triangle"/>
          </a:ln>
        </p:spPr>
      </p:cxnSp>
      <p:sp>
        <p:nvSpPr>
          <p:cNvPr id="611" name="Google Shape;611;p47"/>
          <p:cNvSpPr txBox="1"/>
          <p:nvPr/>
        </p:nvSpPr>
        <p:spPr>
          <a:xfrm>
            <a:off x="5662125" y="3305150"/>
            <a:ext cx="17649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Ver se é a melhor forma de organizar. Adicionar filtros já na categorização e fazer benchmark de soluções mobile para esse tipo de conteúdo</a:t>
            </a:r>
            <a:endParaRPr sz="11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p48"/>
          <p:cNvSpPr/>
          <p:nvPr/>
        </p:nvSpPr>
        <p:spPr>
          <a:xfrm>
            <a:off x="0" y="0"/>
            <a:ext cx="3526200" cy="5143500"/>
          </a:xfrm>
          <a:prstGeom prst="rect">
            <a:avLst/>
          </a:prstGeom>
          <a:gradFill>
            <a:gsLst>
              <a:gs pos="0">
                <a:srgbClr val="0DBABA"/>
              </a:gs>
              <a:gs pos="100000">
                <a:srgbClr val="3B53FF"/>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Sua empresa</a:t>
            </a:r>
            <a:endParaRPr sz="1900">
              <a:solidFill>
                <a:schemeClr val="lt1"/>
              </a:solidFill>
              <a:latin typeface="Montserrat SemiBold"/>
              <a:ea typeface="Montserrat SemiBold"/>
              <a:cs typeface="Montserrat SemiBold"/>
              <a:sym typeface="Montserrat SemiBold"/>
            </a:endParaRPr>
          </a:p>
        </p:txBody>
      </p:sp>
      <p:sp>
        <p:nvSpPr>
          <p:cNvPr id="618" name="Google Shape;618;p48"/>
          <p:cNvSpPr txBox="1"/>
          <p:nvPr/>
        </p:nvSpPr>
        <p:spPr>
          <a:xfrm>
            <a:off x="0" y="928350"/>
            <a:ext cx="3362100" cy="36942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Principais pontos a se atacar</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Reorganizar a área de Gestão (pensar em primeiro agregar valor pro usuário para depois vender as consultorias)</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Deixar mais evidente o carrossel de boletos com uma seta e também com mais visão do próximo</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Melhorar o destaque dos botões no Fluxo de Caixa</a:t>
            </a:r>
            <a:endParaRPr sz="1200">
              <a:solidFill>
                <a:schemeClr val="lt1"/>
              </a:solidFill>
              <a:latin typeface="Montserrat Medium"/>
              <a:ea typeface="Montserrat Medium"/>
              <a:cs typeface="Montserrat Medium"/>
              <a:sym typeface="Montserrat Medium"/>
            </a:endParaRPr>
          </a:p>
          <a:p>
            <a:pPr indent="-304800" lvl="1" marL="914400" rtl="0" algn="l">
              <a:lnSpc>
                <a:spcPct val="150000"/>
              </a:lnSpc>
              <a:spcBef>
                <a:spcPts val="0"/>
              </a:spcBef>
              <a:spcAft>
                <a:spcPts val="0"/>
              </a:spcAft>
              <a:buClr>
                <a:schemeClr val="lt1"/>
              </a:buClr>
              <a:buSzPts val="1200"/>
              <a:buFont typeface="Montserrat Medium"/>
              <a:buChar char="○"/>
            </a:pPr>
            <a:r>
              <a:rPr lang="pt-BR" sz="1200">
                <a:solidFill>
                  <a:schemeClr val="lt1"/>
                </a:solidFill>
                <a:latin typeface="Montserrat Medium"/>
                <a:ea typeface="Montserrat Medium"/>
                <a:cs typeface="Montserrat Medium"/>
                <a:sym typeface="Montserrat Medium"/>
              </a:rPr>
              <a:t>Habilitar edição com o clique em Ver lançamentos</a:t>
            </a:r>
            <a:endParaRPr sz="1200">
              <a:solidFill>
                <a:schemeClr val="lt1"/>
              </a:solidFill>
              <a:latin typeface="Montserrat Medium"/>
              <a:ea typeface="Montserrat Medium"/>
              <a:cs typeface="Montserrat Medium"/>
              <a:sym typeface="Montserrat Medium"/>
            </a:endParaRPr>
          </a:p>
        </p:txBody>
      </p:sp>
      <p:pic>
        <p:nvPicPr>
          <p:cNvPr id="619" name="Google Shape;619;p48"/>
          <p:cNvPicPr preferRelativeResize="0"/>
          <p:nvPr/>
        </p:nvPicPr>
        <p:blipFill>
          <a:blip r:embed="rId3">
            <a:alphaModFix/>
          </a:blip>
          <a:stretch>
            <a:fillRect/>
          </a:stretch>
        </p:blipFill>
        <p:spPr>
          <a:xfrm>
            <a:off x="3700975" y="191075"/>
            <a:ext cx="1453101" cy="3050751"/>
          </a:xfrm>
          <a:prstGeom prst="rect">
            <a:avLst/>
          </a:prstGeom>
          <a:noFill/>
          <a:ln>
            <a:noFill/>
          </a:ln>
        </p:spPr>
      </p:pic>
      <p:pic>
        <p:nvPicPr>
          <p:cNvPr id="620" name="Google Shape;620;p48"/>
          <p:cNvPicPr preferRelativeResize="0"/>
          <p:nvPr/>
        </p:nvPicPr>
        <p:blipFill>
          <a:blip r:embed="rId4">
            <a:alphaModFix/>
          </a:blip>
          <a:stretch>
            <a:fillRect/>
          </a:stretch>
        </p:blipFill>
        <p:spPr>
          <a:xfrm>
            <a:off x="3700974" y="3358026"/>
            <a:ext cx="1453101" cy="3015341"/>
          </a:xfrm>
          <a:prstGeom prst="rect">
            <a:avLst/>
          </a:prstGeom>
          <a:noFill/>
          <a:ln>
            <a:noFill/>
          </a:ln>
        </p:spPr>
      </p:pic>
      <p:pic>
        <p:nvPicPr>
          <p:cNvPr id="621" name="Google Shape;621;p48"/>
          <p:cNvPicPr preferRelativeResize="0"/>
          <p:nvPr/>
        </p:nvPicPr>
        <p:blipFill>
          <a:blip r:embed="rId5">
            <a:alphaModFix/>
          </a:blip>
          <a:stretch>
            <a:fillRect/>
          </a:stretch>
        </p:blipFill>
        <p:spPr>
          <a:xfrm>
            <a:off x="7264353" y="1366501"/>
            <a:ext cx="1453101" cy="3053004"/>
          </a:xfrm>
          <a:prstGeom prst="rect">
            <a:avLst/>
          </a:prstGeom>
          <a:noFill/>
          <a:ln>
            <a:noFill/>
          </a:ln>
        </p:spPr>
      </p:pic>
      <p:sp>
        <p:nvSpPr>
          <p:cNvPr id="622" name="Google Shape;622;p48"/>
          <p:cNvSpPr/>
          <p:nvPr/>
        </p:nvSpPr>
        <p:spPr>
          <a:xfrm>
            <a:off x="3750938" y="980750"/>
            <a:ext cx="477000" cy="4770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3" name="Google Shape;623;p48"/>
          <p:cNvCxnSpPr>
            <a:stCxn id="622" idx="6"/>
            <a:endCxn id="624" idx="1"/>
          </p:cNvCxnSpPr>
          <p:nvPr/>
        </p:nvCxnSpPr>
        <p:spPr>
          <a:xfrm flipH="1" rot="10800000">
            <a:off x="4227938" y="555650"/>
            <a:ext cx="1342200" cy="663600"/>
          </a:xfrm>
          <a:prstGeom prst="straightConnector1">
            <a:avLst/>
          </a:prstGeom>
          <a:noFill/>
          <a:ln cap="flat" cmpd="sng" w="9525">
            <a:solidFill>
              <a:schemeClr val="dk2"/>
            </a:solidFill>
            <a:prstDash val="solid"/>
            <a:round/>
            <a:headEnd len="med" w="med" type="none"/>
            <a:tailEnd len="med" w="med" type="triangle"/>
          </a:ln>
        </p:spPr>
      </p:cxnSp>
      <p:sp>
        <p:nvSpPr>
          <p:cNvPr id="624" name="Google Shape;624;p48"/>
          <p:cNvSpPr txBox="1"/>
          <p:nvPr/>
        </p:nvSpPr>
        <p:spPr>
          <a:xfrm>
            <a:off x="5570275" y="209275"/>
            <a:ext cx="3249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Organizar primeiro com funcionalidades que agregam valor ao App e depois nas que rentabilizam para o app (caso Nubank)</a:t>
            </a:r>
            <a:endParaRPr sz="1100">
              <a:latin typeface="Montserrat"/>
              <a:ea typeface="Montserrat"/>
              <a:cs typeface="Montserrat"/>
              <a:sym typeface="Montserrat"/>
            </a:endParaRPr>
          </a:p>
        </p:txBody>
      </p:sp>
      <p:sp>
        <p:nvSpPr>
          <p:cNvPr id="625" name="Google Shape;625;p48"/>
          <p:cNvSpPr/>
          <p:nvPr/>
        </p:nvSpPr>
        <p:spPr>
          <a:xfrm>
            <a:off x="8342563" y="2238550"/>
            <a:ext cx="477000" cy="4770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48"/>
          <p:cNvCxnSpPr>
            <a:stCxn id="625" idx="2"/>
          </p:cNvCxnSpPr>
          <p:nvPr/>
        </p:nvCxnSpPr>
        <p:spPr>
          <a:xfrm rot="10800000">
            <a:off x="7022563" y="1626250"/>
            <a:ext cx="1320000" cy="850800"/>
          </a:xfrm>
          <a:prstGeom prst="straightConnector1">
            <a:avLst/>
          </a:prstGeom>
          <a:noFill/>
          <a:ln cap="flat" cmpd="sng" w="9525">
            <a:solidFill>
              <a:schemeClr val="dk2"/>
            </a:solidFill>
            <a:prstDash val="solid"/>
            <a:round/>
            <a:headEnd len="med" w="med" type="none"/>
            <a:tailEnd len="med" w="med" type="triangle"/>
          </a:ln>
        </p:spPr>
      </p:cxnSp>
      <p:sp>
        <p:nvSpPr>
          <p:cNvPr id="627" name="Google Shape;627;p48"/>
          <p:cNvSpPr txBox="1"/>
          <p:nvPr/>
        </p:nvSpPr>
        <p:spPr>
          <a:xfrm>
            <a:off x="5210900" y="1382550"/>
            <a:ext cx="1753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Trazer mais do próximo boleto e colocar o número de resultados encontrados + seta para o próximo boleto</a:t>
            </a:r>
            <a:endParaRPr sz="1100">
              <a:latin typeface="Montserrat"/>
              <a:ea typeface="Montserrat"/>
              <a:cs typeface="Montserrat"/>
              <a:sym typeface="Montserrat"/>
            </a:endParaRPr>
          </a:p>
        </p:txBody>
      </p:sp>
      <p:sp>
        <p:nvSpPr>
          <p:cNvPr id="628" name="Google Shape;628;p48"/>
          <p:cNvSpPr/>
          <p:nvPr/>
        </p:nvSpPr>
        <p:spPr>
          <a:xfrm>
            <a:off x="4396963" y="4312425"/>
            <a:ext cx="477000" cy="4770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 name="Google Shape;629;p48"/>
          <p:cNvCxnSpPr/>
          <p:nvPr/>
        </p:nvCxnSpPr>
        <p:spPr>
          <a:xfrm flipH="1" rot="10800000">
            <a:off x="4873963" y="3286750"/>
            <a:ext cx="599100" cy="1249200"/>
          </a:xfrm>
          <a:prstGeom prst="straightConnector1">
            <a:avLst/>
          </a:prstGeom>
          <a:noFill/>
          <a:ln cap="flat" cmpd="sng" w="9525">
            <a:solidFill>
              <a:schemeClr val="dk2"/>
            </a:solidFill>
            <a:prstDash val="solid"/>
            <a:round/>
            <a:headEnd len="med" w="med" type="none"/>
            <a:tailEnd len="med" w="med" type="triangle"/>
          </a:ln>
        </p:spPr>
      </p:cxnSp>
      <p:sp>
        <p:nvSpPr>
          <p:cNvPr id="630" name="Google Shape;630;p48"/>
          <p:cNvSpPr txBox="1"/>
          <p:nvPr/>
        </p:nvSpPr>
        <p:spPr>
          <a:xfrm>
            <a:off x="5491975" y="2984750"/>
            <a:ext cx="1724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Editar clicando direto no card, mas manter a opção de editar ali em cima para apagar com facilidade</a:t>
            </a:r>
            <a:endParaRPr sz="1100">
              <a:latin typeface="Montserrat"/>
              <a:ea typeface="Montserrat"/>
              <a:cs typeface="Montserrat"/>
              <a:sym typeface="Montserrat"/>
            </a:endParaRPr>
          </a:p>
        </p:txBody>
      </p:sp>
      <p:sp>
        <p:nvSpPr>
          <p:cNvPr id="631" name="Google Shape;631;p48"/>
          <p:cNvSpPr/>
          <p:nvPr/>
        </p:nvSpPr>
        <p:spPr>
          <a:xfrm>
            <a:off x="7354313" y="2000050"/>
            <a:ext cx="477000" cy="477000"/>
          </a:xfrm>
          <a:prstGeom prst="ellipse">
            <a:avLst/>
          </a:prstGeom>
          <a:solidFill>
            <a:srgbClr val="000000">
              <a:alpha val="13590"/>
            </a:srgbClr>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 name="Google Shape;632;p48"/>
          <p:cNvCxnSpPr>
            <a:endCxn id="633" idx="3"/>
          </p:cNvCxnSpPr>
          <p:nvPr/>
        </p:nvCxnSpPr>
        <p:spPr>
          <a:xfrm flipH="1">
            <a:off x="6987975" y="2308500"/>
            <a:ext cx="381300" cy="2319300"/>
          </a:xfrm>
          <a:prstGeom prst="straightConnector1">
            <a:avLst/>
          </a:prstGeom>
          <a:noFill/>
          <a:ln cap="flat" cmpd="sng" w="9525">
            <a:solidFill>
              <a:schemeClr val="dk2"/>
            </a:solidFill>
            <a:prstDash val="solid"/>
            <a:round/>
            <a:headEnd len="med" w="med" type="none"/>
            <a:tailEnd len="med" w="med" type="triangle"/>
          </a:ln>
        </p:spPr>
      </p:cxnSp>
      <p:sp>
        <p:nvSpPr>
          <p:cNvPr id="633" name="Google Shape;633;p48"/>
          <p:cNvSpPr txBox="1"/>
          <p:nvPr/>
        </p:nvSpPr>
        <p:spPr>
          <a:xfrm>
            <a:off x="5263575" y="4112100"/>
            <a:ext cx="1724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Montserrat"/>
                <a:ea typeface="Montserrat"/>
                <a:cs typeface="Montserrat"/>
                <a:sym typeface="Montserrat"/>
              </a:rPr>
              <a:t>Ver se tem como filtrar por mês ou organizar em baixo um filtro “Todos”, “A Vencer” e “Vencidos”</a:t>
            </a:r>
            <a:endParaRPr sz="11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B53FF"/>
            </a:gs>
            <a:gs pos="100000">
              <a:srgbClr val="8A7FFA"/>
            </a:gs>
          </a:gsLst>
          <a:lin ang="10800025" scaled="0"/>
        </a:gradFill>
      </p:bgPr>
    </p:bg>
    <p:spTree>
      <p:nvGrpSpPr>
        <p:cNvPr id="637" name="Shape 637"/>
        <p:cNvGrpSpPr/>
        <p:nvPr/>
      </p:nvGrpSpPr>
      <p:grpSpPr>
        <a:xfrm>
          <a:off x="0" y="0"/>
          <a:ext cx="0" cy="0"/>
          <a:chOff x="0" y="0"/>
          <a:chExt cx="0" cy="0"/>
        </a:xfrm>
      </p:grpSpPr>
      <p:pic>
        <p:nvPicPr>
          <p:cNvPr id="638" name="Google Shape;638;p49"/>
          <p:cNvPicPr preferRelativeResize="0"/>
          <p:nvPr/>
        </p:nvPicPr>
        <p:blipFill rotWithShape="1">
          <a:blip r:embed="rId3">
            <a:alphaModFix/>
          </a:blip>
          <a:srcRect b="0" l="30954" r="29259" t="0"/>
          <a:stretch/>
        </p:blipFill>
        <p:spPr>
          <a:xfrm>
            <a:off x="25" y="0"/>
            <a:ext cx="3069600" cy="5143499"/>
          </a:xfrm>
          <a:prstGeom prst="rect">
            <a:avLst/>
          </a:prstGeom>
          <a:noFill/>
          <a:ln>
            <a:noFill/>
          </a:ln>
        </p:spPr>
      </p:pic>
      <p:sp>
        <p:nvSpPr>
          <p:cNvPr id="639" name="Google Shape;639;p49"/>
          <p:cNvSpPr/>
          <p:nvPr/>
        </p:nvSpPr>
        <p:spPr>
          <a:xfrm>
            <a:off x="25" y="-25"/>
            <a:ext cx="3069600" cy="5143500"/>
          </a:xfrm>
          <a:prstGeom prst="rect">
            <a:avLst/>
          </a:prstGeom>
          <a:solidFill>
            <a:srgbClr val="000000">
              <a:alpha val="77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9"/>
          <p:cNvSpPr txBox="1"/>
          <p:nvPr/>
        </p:nvSpPr>
        <p:spPr>
          <a:xfrm>
            <a:off x="625213" y="2333250"/>
            <a:ext cx="1819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ExtraLight"/>
                <a:ea typeface="Montserrat ExtraLight"/>
                <a:cs typeface="Montserrat ExtraLight"/>
                <a:sym typeface="Montserrat ExtraLight"/>
              </a:rPr>
              <a:t>Conclusão</a:t>
            </a:r>
            <a:endParaRPr sz="1900">
              <a:solidFill>
                <a:schemeClr val="lt1"/>
              </a:solidFill>
              <a:latin typeface="Montserrat ExtraLight"/>
              <a:ea typeface="Montserrat ExtraLight"/>
              <a:cs typeface="Montserrat ExtraLight"/>
              <a:sym typeface="Montserrat ExtraLight"/>
            </a:endParaRPr>
          </a:p>
        </p:txBody>
      </p:sp>
      <p:sp>
        <p:nvSpPr>
          <p:cNvPr id="641" name="Google Shape;641;p49"/>
          <p:cNvSpPr txBox="1"/>
          <p:nvPr/>
        </p:nvSpPr>
        <p:spPr>
          <a:xfrm>
            <a:off x="3923125" y="67382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42" name="Google Shape;642;p49"/>
          <p:cNvSpPr txBox="1"/>
          <p:nvPr/>
        </p:nvSpPr>
        <p:spPr>
          <a:xfrm>
            <a:off x="3713575" y="1184725"/>
            <a:ext cx="47316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Os insights devem levar diversos assuntos para discussão, onde as soluções devem ser debatidas em equipe utilizando as dinâmicas de UX</a:t>
            </a:r>
            <a:br>
              <a:rPr lang="pt-BR">
                <a:solidFill>
                  <a:schemeClr val="lt1"/>
                </a:solidFill>
                <a:latin typeface="Montserrat Light"/>
                <a:ea typeface="Montserrat Light"/>
                <a:cs typeface="Montserrat Light"/>
                <a:sym typeface="Montserrat Light"/>
              </a:rPr>
            </a:br>
            <a:endParaRPr>
              <a:solidFill>
                <a:schemeClr val="lt1"/>
              </a:solidFill>
              <a:latin typeface="Montserrat Light"/>
              <a:ea typeface="Montserrat Light"/>
              <a:cs typeface="Montserrat Light"/>
              <a:sym typeface="Montserrat Light"/>
            </a:endParaRPr>
          </a:p>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Deve ser feita uma priorização de pontos que são críticos e precisam ser revistos de forma mais urgente e pontos que podem ser melhor explorados, pois não deixam a usabilidade ruim</a:t>
            </a:r>
            <a:br>
              <a:rPr lang="pt-BR">
                <a:solidFill>
                  <a:schemeClr val="lt1"/>
                </a:solidFill>
                <a:latin typeface="Montserrat Light"/>
                <a:ea typeface="Montserrat Light"/>
                <a:cs typeface="Montserrat Light"/>
                <a:sym typeface="Montserrat Light"/>
              </a:rPr>
            </a:br>
            <a:endParaRPr>
              <a:solidFill>
                <a:schemeClr val="lt1"/>
              </a:solidFill>
              <a:latin typeface="Montserrat Light"/>
              <a:ea typeface="Montserrat Light"/>
              <a:cs typeface="Montserrat Light"/>
              <a:sym typeface="Montserrat Light"/>
            </a:endParaRPr>
          </a:p>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O App precisa de uma reorganização visual de cores, mas é possível manter a maior parte de sua estrutura</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B53FF"/>
            </a:gs>
            <a:gs pos="100000">
              <a:srgbClr val="8A7FFA"/>
            </a:gs>
          </a:gsLst>
          <a:lin ang="10800025" scaled="0"/>
        </a:gradFill>
      </p:bgPr>
    </p:bg>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3">
            <a:alphaModFix/>
          </a:blip>
          <a:srcRect b="0" l="60213" r="0" t="0"/>
          <a:stretch/>
        </p:blipFill>
        <p:spPr>
          <a:xfrm>
            <a:off x="6074398" y="0"/>
            <a:ext cx="3069599" cy="5143500"/>
          </a:xfrm>
          <a:prstGeom prst="rect">
            <a:avLst/>
          </a:prstGeom>
          <a:noFill/>
          <a:ln>
            <a:noFill/>
          </a:ln>
        </p:spPr>
      </p:pic>
      <p:sp>
        <p:nvSpPr>
          <p:cNvPr id="92" name="Google Shape;92;p16"/>
          <p:cNvSpPr/>
          <p:nvPr/>
        </p:nvSpPr>
        <p:spPr>
          <a:xfrm>
            <a:off x="6074400" y="-25"/>
            <a:ext cx="3069600" cy="5143500"/>
          </a:xfrm>
          <a:prstGeom prst="rect">
            <a:avLst/>
          </a:prstGeom>
          <a:solidFill>
            <a:srgbClr val="000000">
              <a:alpha val="77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nvSpPr>
        <p:spPr>
          <a:xfrm>
            <a:off x="6770675" y="2333250"/>
            <a:ext cx="1677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chemeClr val="lt1"/>
                </a:solidFill>
                <a:latin typeface="Montserrat ExtraLight"/>
                <a:ea typeface="Montserrat ExtraLight"/>
                <a:cs typeface="Montserrat ExtraLight"/>
                <a:sym typeface="Montserrat ExtraLight"/>
              </a:rPr>
              <a:t>ROTEIRO</a:t>
            </a:r>
            <a:endParaRPr sz="1900">
              <a:solidFill>
                <a:schemeClr val="lt1"/>
              </a:solidFill>
              <a:latin typeface="Montserrat ExtraLight"/>
              <a:ea typeface="Montserrat ExtraLight"/>
              <a:cs typeface="Montserrat ExtraLight"/>
              <a:sym typeface="Montserrat ExtraLight"/>
            </a:endParaRPr>
          </a:p>
        </p:txBody>
      </p:sp>
      <p:sp>
        <p:nvSpPr>
          <p:cNvPr id="94" name="Google Shape;94;p16"/>
          <p:cNvSpPr txBox="1"/>
          <p:nvPr/>
        </p:nvSpPr>
        <p:spPr>
          <a:xfrm>
            <a:off x="3923125" y="67382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 name="Google Shape;95;p16"/>
          <p:cNvSpPr txBox="1"/>
          <p:nvPr/>
        </p:nvSpPr>
        <p:spPr>
          <a:xfrm>
            <a:off x="621475" y="935850"/>
            <a:ext cx="47316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O roteiro foi elaborado utilizando o Figjam para ter uma maior facilidade de anotar as observações</a:t>
            </a:r>
            <a:br>
              <a:rPr lang="pt-BR">
                <a:solidFill>
                  <a:schemeClr val="lt1"/>
                </a:solidFill>
                <a:latin typeface="Montserrat Light"/>
                <a:ea typeface="Montserrat Light"/>
                <a:cs typeface="Montserrat Light"/>
                <a:sym typeface="Montserrat Light"/>
              </a:rPr>
            </a:br>
            <a:endParaRPr>
              <a:solidFill>
                <a:schemeClr val="lt1"/>
              </a:solidFill>
              <a:latin typeface="Montserrat Light"/>
              <a:ea typeface="Montserrat Light"/>
              <a:cs typeface="Montserrat Light"/>
              <a:sym typeface="Montserrat Light"/>
            </a:endParaRPr>
          </a:p>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Após isso foi criado um roteiro em Docs compartilhado com a equipe para que os observadores do teste também pudessem fazer suas anotações</a:t>
            </a:r>
            <a:br>
              <a:rPr lang="pt-BR">
                <a:solidFill>
                  <a:schemeClr val="lt1"/>
                </a:solidFill>
                <a:latin typeface="Montserrat Light"/>
                <a:ea typeface="Montserrat Light"/>
                <a:cs typeface="Montserrat Light"/>
                <a:sym typeface="Montserrat Light"/>
              </a:rPr>
            </a:br>
            <a:endParaRPr>
              <a:solidFill>
                <a:schemeClr val="lt1"/>
              </a:solidFill>
              <a:latin typeface="Montserrat Light"/>
              <a:ea typeface="Montserrat Light"/>
              <a:cs typeface="Montserrat Light"/>
              <a:sym typeface="Montserrat Light"/>
            </a:endParaRPr>
          </a:p>
          <a:p>
            <a:pPr indent="-317500" lvl="0" marL="457200" rtl="0" algn="l">
              <a:spcBef>
                <a:spcPts val="0"/>
              </a:spcBef>
              <a:spcAft>
                <a:spcPts val="0"/>
              </a:spcAft>
              <a:buClr>
                <a:schemeClr val="lt1"/>
              </a:buClr>
              <a:buSzPts val="1400"/>
              <a:buFont typeface="Montserrat Light"/>
              <a:buChar char="❏"/>
            </a:pPr>
            <a:r>
              <a:rPr lang="pt-BR">
                <a:solidFill>
                  <a:schemeClr val="lt1"/>
                </a:solidFill>
                <a:latin typeface="Montserrat Light"/>
                <a:ea typeface="Montserrat Light"/>
                <a:cs typeface="Montserrat Light"/>
                <a:sym typeface="Montserrat Light"/>
              </a:rPr>
              <a:t>A estrutura começa com perguntas informativas sobre o usuário, depois 11 missões onde cada uma leva a um fluxo e em seguida perguntas pós-teste para recolher feedbacks dos usuários</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53FF"/>
        </a:solidFill>
      </p:bgPr>
    </p:bg>
    <p:spTree>
      <p:nvGrpSpPr>
        <p:cNvPr id="99" name="Shape 99"/>
        <p:cNvGrpSpPr/>
        <p:nvPr/>
      </p:nvGrpSpPr>
      <p:grpSpPr>
        <a:xfrm>
          <a:off x="0" y="0"/>
          <a:ext cx="0" cy="0"/>
          <a:chOff x="0" y="0"/>
          <a:chExt cx="0" cy="0"/>
        </a:xfrm>
      </p:grpSpPr>
      <p:sp>
        <p:nvSpPr>
          <p:cNvPr id="100" name="Google Shape;100;p17"/>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nvSpPr>
        <p:spPr>
          <a:xfrm>
            <a:off x="164250" y="29680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ROTEIRO</a:t>
            </a:r>
            <a:endParaRPr sz="1900">
              <a:solidFill>
                <a:schemeClr val="lt1"/>
              </a:solidFill>
              <a:latin typeface="Montserrat SemiBold"/>
              <a:ea typeface="Montserrat SemiBold"/>
              <a:cs typeface="Montserrat SemiBold"/>
              <a:sym typeface="Montserrat SemiBold"/>
            </a:endParaRPr>
          </a:p>
        </p:txBody>
      </p:sp>
      <p:sp>
        <p:nvSpPr>
          <p:cNvPr id="102" name="Google Shape;102;p17"/>
          <p:cNvSpPr txBox="1"/>
          <p:nvPr/>
        </p:nvSpPr>
        <p:spPr>
          <a:xfrm>
            <a:off x="3923125" y="67382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3" name="Google Shape;103;p17"/>
          <p:cNvSpPr txBox="1"/>
          <p:nvPr/>
        </p:nvSpPr>
        <p:spPr>
          <a:xfrm>
            <a:off x="164400" y="928350"/>
            <a:ext cx="31977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t-BR" sz="1200">
                <a:solidFill>
                  <a:schemeClr val="lt1"/>
                </a:solidFill>
                <a:latin typeface="Montserrat Light"/>
                <a:ea typeface="Montserrat Light"/>
                <a:cs typeface="Montserrat Light"/>
                <a:sym typeface="Montserrat Light"/>
              </a:rPr>
              <a:t>O roteiro foi feito com base em fluxos específicos de cada área do app</a:t>
            </a:r>
            <a:endParaRPr sz="1200">
              <a:solidFill>
                <a:schemeClr val="lt1"/>
              </a:solidFill>
              <a:latin typeface="Montserrat Light"/>
              <a:ea typeface="Montserrat Light"/>
              <a:cs typeface="Montserrat Light"/>
              <a:sym typeface="Montserrat Light"/>
            </a:endParaRPr>
          </a:p>
          <a:p>
            <a:pPr indent="-304800" lvl="0" marL="457200" rtl="0" algn="l">
              <a:lnSpc>
                <a:spcPct val="150000"/>
              </a:lnSpc>
              <a:spcBef>
                <a:spcPts val="0"/>
              </a:spcBef>
              <a:spcAft>
                <a:spcPts val="0"/>
              </a:spcAft>
              <a:buClr>
                <a:schemeClr val="lt1"/>
              </a:buClr>
              <a:buSzPts val="1200"/>
              <a:buFont typeface="Montserrat Light"/>
              <a:buChar char="-"/>
            </a:pPr>
            <a:r>
              <a:rPr lang="pt-BR" sz="1200">
                <a:solidFill>
                  <a:schemeClr val="lt1"/>
                </a:solidFill>
                <a:latin typeface="Montserrat Light"/>
                <a:ea typeface="Montserrat Light"/>
                <a:cs typeface="Montserrat Light"/>
                <a:sym typeface="Montserrat Light"/>
              </a:rPr>
              <a:t>Início (4 missões)</a:t>
            </a:r>
            <a:endParaRPr sz="1200">
              <a:solidFill>
                <a:schemeClr val="lt1"/>
              </a:solidFill>
              <a:latin typeface="Montserrat Light"/>
              <a:ea typeface="Montserrat Light"/>
              <a:cs typeface="Montserrat Light"/>
              <a:sym typeface="Montserrat Light"/>
            </a:endParaRPr>
          </a:p>
          <a:p>
            <a:pPr indent="-304800" lvl="0" marL="457200" rtl="0" algn="l">
              <a:lnSpc>
                <a:spcPct val="150000"/>
              </a:lnSpc>
              <a:spcBef>
                <a:spcPts val="0"/>
              </a:spcBef>
              <a:spcAft>
                <a:spcPts val="0"/>
              </a:spcAft>
              <a:buClr>
                <a:schemeClr val="lt1"/>
              </a:buClr>
              <a:buSzPts val="1200"/>
              <a:buFont typeface="Montserrat Light"/>
              <a:buChar char="-"/>
            </a:pPr>
            <a:r>
              <a:rPr lang="pt-BR" sz="1200">
                <a:solidFill>
                  <a:schemeClr val="lt1"/>
                </a:solidFill>
                <a:latin typeface="Montserrat Light"/>
                <a:ea typeface="Montserrat Light"/>
                <a:cs typeface="Montserrat Light"/>
                <a:sym typeface="Montserrat Light"/>
              </a:rPr>
              <a:t>Aprenda (4 missões)</a:t>
            </a:r>
            <a:endParaRPr sz="1200">
              <a:solidFill>
                <a:schemeClr val="lt1"/>
              </a:solidFill>
              <a:latin typeface="Montserrat Light"/>
              <a:ea typeface="Montserrat Light"/>
              <a:cs typeface="Montserrat Light"/>
              <a:sym typeface="Montserrat Light"/>
            </a:endParaRPr>
          </a:p>
          <a:p>
            <a:pPr indent="-304800" lvl="0" marL="457200" rtl="0" algn="l">
              <a:lnSpc>
                <a:spcPct val="150000"/>
              </a:lnSpc>
              <a:spcBef>
                <a:spcPts val="0"/>
              </a:spcBef>
              <a:spcAft>
                <a:spcPts val="0"/>
              </a:spcAft>
              <a:buClr>
                <a:schemeClr val="lt1"/>
              </a:buClr>
              <a:buSzPts val="1200"/>
              <a:buFont typeface="Montserrat Light"/>
              <a:buChar char="-"/>
            </a:pPr>
            <a:r>
              <a:rPr lang="pt-BR" sz="1200">
                <a:solidFill>
                  <a:schemeClr val="lt1"/>
                </a:solidFill>
                <a:latin typeface="Montserrat Light"/>
                <a:ea typeface="Montserrat Light"/>
                <a:cs typeface="Montserrat Light"/>
                <a:sym typeface="Montserrat Light"/>
              </a:rPr>
              <a:t>Sua empresa (3 missões)</a:t>
            </a:r>
            <a:br>
              <a:rPr lang="pt-BR" sz="1200">
                <a:solidFill>
                  <a:schemeClr val="lt1"/>
                </a:solidFill>
                <a:latin typeface="Montserrat Light"/>
                <a:ea typeface="Montserrat Light"/>
                <a:cs typeface="Montserrat Light"/>
                <a:sym typeface="Montserrat Light"/>
              </a:rPr>
            </a:br>
            <a:endParaRPr sz="12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rPr lang="pt-BR" sz="1200">
                <a:solidFill>
                  <a:schemeClr val="lt1"/>
                </a:solidFill>
                <a:latin typeface="Montserrat Light"/>
                <a:ea typeface="Montserrat Light"/>
                <a:cs typeface="Montserrat Light"/>
                <a:sym typeface="Montserrat Light"/>
              </a:rPr>
              <a:t>Em cada missão foram monitorados os locais que cada usuário tentava interagir ou comentar sobre. Também foi monitorado o tempo que cada missão demorou até ser concluída e os feedbacks dados, seja de melhorias ou de interpretação das funcionalidades</a:t>
            </a:r>
            <a:endParaRPr sz="1200">
              <a:solidFill>
                <a:schemeClr val="lt1"/>
              </a:solidFill>
              <a:latin typeface="Montserrat Light"/>
              <a:ea typeface="Montserrat Light"/>
              <a:cs typeface="Montserrat Light"/>
              <a:sym typeface="Montserrat Light"/>
            </a:endParaRPr>
          </a:p>
        </p:txBody>
      </p:sp>
      <p:pic>
        <p:nvPicPr>
          <p:cNvPr id="104" name="Google Shape;104;p17"/>
          <p:cNvPicPr preferRelativeResize="0"/>
          <p:nvPr/>
        </p:nvPicPr>
        <p:blipFill>
          <a:blip r:embed="rId3">
            <a:alphaModFix/>
          </a:blip>
          <a:stretch>
            <a:fillRect/>
          </a:stretch>
        </p:blipFill>
        <p:spPr>
          <a:xfrm>
            <a:off x="3648650" y="170775"/>
            <a:ext cx="5313004" cy="2521601"/>
          </a:xfrm>
          <a:prstGeom prst="rect">
            <a:avLst/>
          </a:prstGeom>
          <a:noFill/>
          <a:ln>
            <a:noFill/>
          </a:ln>
        </p:spPr>
      </p:pic>
      <p:pic>
        <p:nvPicPr>
          <p:cNvPr id="105" name="Google Shape;105;p17"/>
          <p:cNvPicPr preferRelativeResize="0"/>
          <p:nvPr/>
        </p:nvPicPr>
        <p:blipFill>
          <a:blip r:embed="rId4">
            <a:alphaModFix/>
          </a:blip>
          <a:stretch>
            <a:fillRect/>
          </a:stretch>
        </p:blipFill>
        <p:spPr>
          <a:xfrm>
            <a:off x="4152288" y="2844776"/>
            <a:ext cx="2055044" cy="2146325"/>
          </a:xfrm>
          <a:prstGeom prst="rect">
            <a:avLst/>
          </a:prstGeom>
          <a:noFill/>
          <a:ln>
            <a:noFill/>
          </a:ln>
        </p:spPr>
      </p:pic>
      <p:pic>
        <p:nvPicPr>
          <p:cNvPr id="106" name="Google Shape;106;p17"/>
          <p:cNvPicPr preferRelativeResize="0"/>
          <p:nvPr/>
        </p:nvPicPr>
        <p:blipFill>
          <a:blip r:embed="rId5">
            <a:alphaModFix/>
          </a:blip>
          <a:stretch>
            <a:fillRect/>
          </a:stretch>
        </p:blipFill>
        <p:spPr>
          <a:xfrm>
            <a:off x="6359732" y="2844776"/>
            <a:ext cx="2098292" cy="214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3526200" y="-76200"/>
            <a:ext cx="2964900" cy="1404931"/>
          </a:xfrm>
          <a:prstGeom prst="rect">
            <a:avLst/>
          </a:prstGeom>
          <a:noFill/>
          <a:ln>
            <a:noFill/>
          </a:ln>
        </p:spPr>
      </p:pic>
      <p:sp>
        <p:nvSpPr>
          <p:cNvPr id="112" name="Google Shape;112;p18"/>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1ª MISSÃO</a:t>
            </a:r>
            <a:endParaRPr sz="1900">
              <a:solidFill>
                <a:schemeClr val="lt1"/>
              </a:solidFill>
              <a:latin typeface="Montserrat SemiBold"/>
              <a:ea typeface="Montserrat SemiBold"/>
              <a:cs typeface="Montserrat SemiBold"/>
              <a:sym typeface="Montserrat SemiBold"/>
            </a:endParaRPr>
          </a:p>
        </p:txBody>
      </p:sp>
      <p:sp>
        <p:nvSpPr>
          <p:cNvPr id="114" name="Google Shape;114;p18"/>
          <p:cNvSpPr txBox="1"/>
          <p:nvPr/>
        </p:nvSpPr>
        <p:spPr>
          <a:xfrm>
            <a:off x="154508" y="786100"/>
            <a:ext cx="31977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a:t>
            </a:r>
            <a:r>
              <a:rPr lang="pt-BR" sz="1000">
                <a:solidFill>
                  <a:schemeClr val="lt1"/>
                </a:solidFill>
                <a:latin typeface="Montserrat Light"/>
                <a:ea typeface="Montserrat Light"/>
                <a:cs typeface="Montserrat Light"/>
                <a:sym typeface="Montserrat Light"/>
              </a:rPr>
              <a:t>Você quer entender como pagar um Boleto DAS atrasado, como faria para perguntar para o Sebrae, como pagar esse boleto?”</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115" name="Google Shape;115;p18"/>
          <p:cNvPicPr preferRelativeResize="0"/>
          <p:nvPr/>
        </p:nvPicPr>
        <p:blipFill>
          <a:blip r:embed="rId4">
            <a:alphaModFix/>
          </a:blip>
          <a:stretch>
            <a:fillRect/>
          </a:stretch>
        </p:blipFill>
        <p:spPr>
          <a:xfrm>
            <a:off x="577825" y="1810350"/>
            <a:ext cx="2370534" cy="4838701"/>
          </a:xfrm>
          <a:prstGeom prst="rect">
            <a:avLst/>
          </a:prstGeom>
          <a:noFill/>
          <a:ln>
            <a:noFill/>
          </a:ln>
        </p:spPr>
      </p:pic>
      <p:pic>
        <p:nvPicPr>
          <p:cNvPr id="116" name="Google Shape;116;p18" title="Points scored"/>
          <p:cNvPicPr preferRelativeResize="0"/>
          <p:nvPr/>
        </p:nvPicPr>
        <p:blipFill>
          <a:blip r:embed="rId5">
            <a:alphaModFix/>
          </a:blip>
          <a:stretch>
            <a:fillRect/>
          </a:stretch>
        </p:blipFill>
        <p:spPr>
          <a:xfrm>
            <a:off x="4470538" y="2719075"/>
            <a:ext cx="3823125" cy="2363951"/>
          </a:xfrm>
          <a:prstGeom prst="rect">
            <a:avLst/>
          </a:prstGeom>
          <a:noFill/>
          <a:ln>
            <a:noFill/>
          </a:ln>
        </p:spPr>
      </p:pic>
      <p:grpSp>
        <p:nvGrpSpPr>
          <p:cNvPr id="117" name="Google Shape;117;p18"/>
          <p:cNvGrpSpPr/>
          <p:nvPr/>
        </p:nvGrpSpPr>
        <p:grpSpPr>
          <a:xfrm>
            <a:off x="3691650" y="226050"/>
            <a:ext cx="2442300" cy="800400"/>
            <a:chOff x="205012" y="517188"/>
            <a:chExt cx="2442300" cy="800400"/>
          </a:xfrm>
        </p:grpSpPr>
        <p:sp>
          <p:nvSpPr>
            <p:cNvPr id="118" name="Google Shape;118;p18"/>
            <p:cNvSpPr/>
            <p:nvPr/>
          </p:nvSpPr>
          <p:spPr>
            <a:xfrm>
              <a:off x="276713" y="517188"/>
              <a:ext cx="2370600" cy="8004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205012" y="634088"/>
              <a:ext cx="23706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5 usuários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1 usuário</a:t>
              </a:r>
              <a:endParaRPr b="1" sz="1000">
                <a:solidFill>
                  <a:srgbClr val="E69138"/>
                </a:solidFill>
                <a:latin typeface="Montserrat"/>
                <a:ea typeface="Montserrat"/>
                <a:cs typeface="Montserrat"/>
                <a:sym typeface="Montserrat"/>
              </a:endParaRPr>
            </a:p>
          </p:txBody>
        </p:sp>
      </p:grpSp>
      <p:pic>
        <p:nvPicPr>
          <p:cNvPr id="120" name="Google Shape;120;p18"/>
          <p:cNvPicPr preferRelativeResize="0"/>
          <p:nvPr/>
        </p:nvPicPr>
        <p:blipFill>
          <a:blip r:embed="rId6">
            <a:alphaModFix/>
          </a:blip>
          <a:stretch>
            <a:fillRect/>
          </a:stretch>
        </p:blipFill>
        <p:spPr>
          <a:xfrm>
            <a:off x="6473395" y="101665"/>
            <a:ext cx="1306076" cy="1307201"/>
          </a:xfrm>
          <a:prstGeom prst="rect">
            <a:avLst/>
          </a:prstGeom>
          <a:noFill/>
          <a:ln>
            <a:noFill/>
          </a:ln>
        </p:spPr>
      </p:pic>
      <p:pic>
        <p:nvPicPr>
          <p:cNvPr id="121" name="Google Shape;121;p18"/>
          <p:cNvPicPr preferRelativeResize="0"/>
          <p:nvPr/>
        </p:nvPicPr>
        <p:blipFill>
          <a:blip r:embed="rId6">
            <a:alphaModFix/>
          </a:blip>
          <a:stretch>
            <a:fillRect/>
          </a:stretch>
        </p:blipFill>
        <p:spPr>
          <a:xfrm>
            <a:off x="7816220" y="101665"/>
            <a:ext cx="1306076" cy="1307201"/>
          </a:xfrm>
          <a:prstGeom prst="rect">
            <a:avLst/>
          </a:prstGeom>
          <a:noFill/>
          <a:ln>
            <a:noFill/>
          </a:ln>
        </p:spPr>
      </p:pic>
      <p:pic>
        <p:nvPicPr>
          <p:cNvPr id="122" name="Google Shape;122;p18"/>
          <p:cNvPicPr preferRelativeResize="0"/>
          <p:nvPr/>
        </p:nvPicPr>
        <p:blipFill>
          <a:blip r:embed="rId7">
            <a:alphaModFix/>
          </a:blip>
          <a:stretch>
            <a:fillRect/>
          </a:stretch>
        </p:blipFill>
        <p:spPr>
          <a:xfrm>
            <a:off x="3678870" y="1464265"/>
            <a:ext cx="1306076" cy="1307201"/>
          </a:xfrm>
          <a:prstGeom prst="rect">
            <a:avLst/>
          </a:prstGeom>
          <a:noFill/>
          <a:ln>
            <a:noFill/>
          </a:ln>
        </p:spPr>
      </p:pic>
      <p:pic>
        <p:nvPicPr>
          <p:cNvPr id="123" name="Google Shape;123;p18"/>
          <p:cNvPicPr preferRelativeResize="0"/>
          <p:nvPr/>
        </p:nvPicPr>
        <p:blipFill>
          <a:blip r:embed="rId7">
            <a:alphaModFix/>
          </a:blip>
          <a:stretch>
            <a:fillRect/>
          </a:stretch>
        </p:blipFill>
        <p:spPr>
          <a:xfrm>
            <a:off x="5001270" y="1464265"/>
            <a:ext cx="1306076" cy="1307201"/>
          </a:xfrm>
          <a:prstGeom prst="rect">
            <a:avLst/>
          </a:prstGeom>
          <a:noFill/>
          <a:ln>
            <a:noFill/>
          </a:ln>
        </p:spPr>
      </p:pic>
      <p:sp>
        <p:nvSpPr>
          <p:cNvPr id="124" name="Google Shape;124;p18"/>
          <p:cNvSpPr txBox="1"/>
          <p:nvPr/>
        </p:nvSpPr>
        <p:spPr>
          <a:xfrm>
            <a:off x="6588175" y="220591"/>
            <a:ext cx="100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Quando achada a funcionalidade, os que finalizaram interagiram de forma rápida</a:t>
            </a:r>
            <a:endParaRPr sz="800">
              <a:latin typeface="Montserrat Medium"/>
              <a:ea typeface="Montserrat Medium"/>
              <a:cs typeface="Montserrat Medium"/>
              <a:sym typeface="Montserrat Medium"/>
            </a:endParaRPr>
          </a:p>
        </p:txBody>
      </p:sp>
      <p:sp>
        <p:nvSpPr>
          <p:cNvPr id="125" name="Google Shape;125;p18"/>
          <p:cNvSpPr txBox="1"/>
          <p:nvPr/>
        </p:nvSpPr>
        <p:spPr>
          <a:xfrm>
            <a:off x="7962636" y="220591"/>
            <a:ext cx="100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Ao ler o converse com Sebrae, entenderam que se tratava de uma área de ajuda</a:t>
            </a:r>
            <a:endParaRPr sz="800">
              <a:latin typeface="Montserrat Medium"/>
              <a:ea typeface="Montserrat Medium"/>
              <a:cs typeface="Montserrat Medium"/>
              <a:sym typeface="Montserrat Medium"/>
            </a:endParaRPr>
          </a:p>
        </p:txBody>
      </p:sp>
      <p:sp>
        <p:nvSpPr>
          <p:cNvPr id="126" name="Google Shape;126;p18"/>
          <p:cNvSpPr txBox="1"/>
          <p:nvPr/>
        </p:nvSpPr>
        <p:spPr>
          <a:xfrm>
            <a:off x="3805245" y="1583190"/>
            <a:ext cx="100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dk1"/>
                </a:solidFill>
                <a:latin typeface="Montserrat Medium"/>
                <a:ea typeface="Montserrat Medium"/>
                <a:cs typeface="Montserrat Medium"/>
                <a:sym typeface="Montserrat Medium"/>
              </a:rPr>
              <a:t>Pela quantidade de informação não ficou tão claro que era uma tela de início</a:t>
            </a:r>
            <a:endParaRPr sz="800">
              <a:latin typeface="Montserrat Medium"/>
              <a:ea typeface="Montserrat Medium"/>
              <a:cs typeface="Montserrat Medium"/>
              <a:sym typeface="Montserrat Medium"/>
            </a:endParaRPr>
          </a:p>
        </p:txBody>
      </p:sp>
      <p:sp>
        <p:nvSpPr>
          <p:cNvPr id="127" name="Google Shape;127;p18"/>
          <p:cNvSpPr txBox="1"/>
          <p:nvPr/>
        </p:nvSpPr>
        <p:spPr>
          <a:xfrm>
            <a:off x="5127870" y="1583190"/>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O ícone e o título do card davam impressão de clique</a:t>
            </a:r>
            <a:endParaRPr sz="800">
              <a:latin typeface="Montserrat Medium"/>
              <a:ea typeface="Montserrat Medium"/>
              <a:cs typeface="Montserrat Medium"/>
              <a:sym typeface="Montserrat Medium"/>
            </a:endParaRPr>
          </a:p>
        </p:txBody>
      </p:sp>
      <p:pic>
        <p:nvPicPr>
          <p:cNvPr id="128" name="Google Shape;128;p18"/>
          <p:cNvPicPr preferRelativeResize="0"/>
          <p:nvPr/>
        </p:nvPicPr>
        <p:blipFill>
          <a:blip r:embed="rId7">
            <a:alphaModFix/>
          </a:blip>
          <a:stretch>
            <a:fillRect/>
          </a:stretch>
        </p:blipFill>
        <p:spPr>
          <a:xfrm>
            <a:off x="6412120" y="1464265"/>
            <a:ext cx="1306076" cy="1307201"/>
          </a:xfrm>
          <a:prstGeom prst="rect">
            <a:avLst/>
          </a:prstGeom>
          <a:noFill/>
          <a:ln>
            <a:noFill/>
          </a:ln>
        </p:spPr>
      </p:pic>
      <p:sp>
        <p:nvSpPr>
          <p:cNvPr id="129" name="Google Shape;129;p18"/>
          <p:cNvSpPr txBox="1"/>
          <p:nvPr/>
        </p:nvSpPr>
        <p:spPr>
          <a:xfrm>
            <a:off x="6538720" y="1583190"/>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Não entendeu direito que a tela tinha um scroll</a:t>
            </a:r>
            <a:endParaRPr sz="800">
              <a:latin typeface="Montserrat Medium"/>
              <a:ea typeface="Montserrat Medium"/>
              <a:cs typeface="Montserrat Medium"/>
              <a:sym typeface="Montserrat Medium"/>
            </a:endParaRPr>
          </a:p>
        </p:txBody>
      </p:sp>
      <p:pic>
        <p:nvPicPr>
          <p:cNvPr id="130" name="Google Shape;130;p18"/>
          <p:cNvPicPr preferRelativeResize="0"/>
          <p:nvPr/>
        </p:nvPicPr>
        <p:blipFill>
          <a:blip r:embed="rId7">
            <a:alphaModFix/>
          </a:blip>
          <a:stretch>
            <a:fillRect/>
          </a:stretch>
        </p:blipFill>
        <p:spPr>
          <a:xfrm>
            <a:off x="7771495" y="1464265"/>
            <a:ext cx="1306076" cy="1307201"/>
          </a:xfrm>
          <a:prstGeom prst="rect">
            <a:avLst/>
          </a:prstGeom>
          <a:noFill/>
          <a:ln>
            <a:noFill/>
          </a:ln>
        </p:spPr>
      </p:pic>
      <p:sp>
        <p:nvSpPr>
          <p:cNvPr id="131" name="Google Shape;131;p18"/>
          <p:cNvSpPr txBox="1"/>
          <p:nvPr/>
        </p:nvSpPr>
        <p:spPr>
          <a:xfrm>
            <a:off x="7898095" y="1583190"/>
            <a:ext cx="100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Relataram que não usariam essa funcionalidade, sempre querendo clicar no Whatsapp</a:t>
            </a:r>
            <a:endParaRPr sz="800">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19"/>
          <p:cNvPicPr preferRelativeResize="0"/>
          <p:nvPr/>
        </p:nvPicPr>
        <p:blipFill>
          <a:blip r:embed="rId3">
            <a:alphaModFix/>
          </a:blip>
          <a:stretch>
            <a:fillRect/>
          </a:stretch>
        </p:blipFill>
        <p:spPr>
          <a:xfrm>
            <a:off x="823250" y="0"/>
            <a:ext cx="8358171" cy="5143501"/>
          </a:xfrm>
          <a:prstGeom prst="rect">
            <a:avLst/>
          </a:prstGeom>
          <a:noFill/>
          <a:ln>
            <a:noFill/>
          </a:ln>
        </p:spPr>
      </p:pic>
      <p:sp>
        <p:nvSpPr>
          <p:cNvPr id="137" name="Google Shape;137;p19"/>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1ª MISSÃO</a:t>
            </a:r>
            <a:endParaRPr sz="1900">
              <a:solidFill>
                <a:schemeClr val="lt1"/>
              </a:solidFill>
              <a:latin typeface="Montserrat SemiBold"/>
              <a:ea typeface="Montserrat SemiBold"/>
              <a:cs typeface="Montserrat SemiBold"/>
              <a:sym typeface="Montserrat SemiBold"/>
            </a:endParaRPr>
          </a:p>
        </p:txBody>
      </p:sp>
      <p:sp>
        <p:nvSpPr>
          <p:cNvPr id="139" name="Google Shape;139;p19"/>
          <p:cNvSpPr txBox="1"/>
          <p:nvPr/>
        </p:nvSpPr>
        <p:spPr>
          <a:xfrm>
            <a:off x="154508" y="786100"/>
            <a:ext cx="31977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“Você quer entender como pagar um Boleto DAS atrasado, como faria para perguntar para o Sebrae, como pagar esse boleto?”</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140" name="Google Shape;140;p19"/>
          <p:cNvPicPr preferRelativeResize="0"/>
          <p:nvPr/>
        </p:nvPicPr>
        <p:blipFill>
          <a:blip r:embed="rId4">
            <a:alphaModFix/>
          </a:blip>
          <a:stretch>
            <a:fillRect/>
          </a:stretch>
        </p:blipFill>
        <p:spPr>
          <a:xfrm>
            <a:off x="577825" y="1810350"/>
            <a:ext cx="2370534" cy="4838701"/>
          </a:xfrm>
          <a:prstGeom prst="rect">
            <a:avLst/>
          </a:prstGeom>
          <a:noFill/>
          <a:ln>
            <a:noFill/>
          </a:ln>
        </p:spPr>
      </p:pic>
      <p:pic>
        <p:nvPicPr>
          <p:cNvPr id="141" name="Google Shape;141;p19"/>
          <p:cNvPicPr preferRelativeResize="0"/>
          <p:nvPr/>
        </p:nvPicPr>
        <p:blipFill>
          <a:blip r:embed="rId5">
            <a:alphaModFix/>
          </a:blip>
          <a:stretch>
            <a:fillRect/>
          </a:stretch>
        </p:blipFill>
        <p:spPr>
          <a:xfrm>
            <a:off x="3598274" y="312275"/>
            <a:ext cx="5545726" cy="44533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pic>
        <p:nvPicPr>
          <p:cNvPr id="146" name="Google Shape;146;p20"/>
          <p:cNvPicPr preferRelativeResize="0"/>
          <p:nvPr/>
        </p:nvPicPr>
        <p:blipFill>
          <a:blip r:embed="rId3">
            <a:alphaModFix/>
          </a:blip>
          <a:stretch>
            <a:fillRect/>
          </a:stretch>
        </p:blipFill>
        <p:spPr>
          <a:xfrm>
            <a:off x="3204725" y="-111950"/>
            <a:ext cx="2964900" cy="1404931"/>
          </a:xfrm>
          <a:prstGeom prst="rect">
            <a:avLst/>
          </a:prstGeom>
          <a:noFill/>
          <a:ln>
            <a:noFill/>
          </a:ln>
        </p:spPr>
      </p:pic>
      <p:sp>
        <p:nvSpPr>
          <p:cNvPr id="147" name="Google Shape;147;p20"/>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2</a:t>
            </a:r>
            <a:r>
              <a:rPr lang="pt-BR" sz="1900">
                <a:solidFill>
                  <a:schemeClr val="lt1"/>
                </a:solidFill>
                <a:latin typeface="Montserrat SemiBold"/>
                <a:ea typeface="Montserrat SemiBold"/>
                <a:cs typeface="Montserrat SemiBold"/>
                <a:sym typeface="Montserrat SemiBold"/>
              </a:rPr>
              <a:t>ª MISSÃO</a:t>
            </a:r>
            <a:endParaRPr sz="1900">
              <a:solidFill>
                <a:schemeClr val="lt1"/>
              </a:solidFill>
              <a:latin typeface="Montserrat SemiBold"/>
              <a:ea typeface="Montserrat SemiBold"/>
              <a:cs typeface="Montserrat SemiBold"/>
              <a:sym typeface="Montserrat SemiBold"/>
            </a:endParaRPr>
          </a:p>
        </p:txBody>
      </p:sp>
      <p:sp>
        <p:nvSpPr>
          <p:cNvPr id="149" name="Google Shape;149;p20"/>
          <p:cNvSpPr txBox="1"/>
          <p:nvPr/>
        </p:nvSpPr>
        <p:spPr>
          <a:xfrm>
            <a:off x="154508" y="786100"/>
            <a:ext cx="31977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“O Sebrae possui um serviço de um assistente virtual que consegue interpretar suas perguntas e respondê-las. Sabendo disso tente encontrar esse assistente e pergunte como parcelar a sua dívida”</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grpSp>
        <p:nvGrpSpPr>
          <p:cNvPr id="150" name="Google Shape;150;p20"/>
          <p:cNvGrpSpPr/>
          <p:nvPr/>
        </p:nvGrpSpPr>
        <p:grpSpPr>
          <a:xfrm>
            <a:off x="3688475" y="280500"/>
            <a:ext cx="2637900" cy="800400"/>
            <a:chOff x="119813" y="517175"/>
            <a:chExt cx="2637900" cy="800400"/>
          </a:xfrm>
        </p:grpSpPr>
        <p:sp>
          <p:nvSpPr>
            <p:cNvPr id="151" name="Google Shape;151;p20"/>
            <p:cNvSpPr/>
            <p:nvPr/>
          </p:nvSpPr>
          <p:spPr>
            <a:xfrm>
              <a:off x="119813" y="517175"/>
              <a:ext cx="2637900" cy="800400"/>
            </a:xfrm>
            <a:prstGeom prst="roundRect">
              <a:avLst>
                <a:gd fmla="val 16667" name="adj"/>
              </a:avLst>
            </a:prstGeom>
            <a:solidFill>
              <a:schemeClr val="lt1"/>
            </a:solidFill>
            <a:ln>
              <a:noFill/>
            </a:ln>
            <a:effectLst>
              <a:outerShdw blurRad="28575" rotWithShape="0" algn="bl" dir="2460000" dist="381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txBox="1"/>
            <p:nvPr/>
          </p:nvSpPr>
          <p:spPr>
            <a:xfrm>
              <a:off x="205012" y="634075"/>
              <a:ext cx="25527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Finalizaram = </a:t>
              </a:r>
              <a:r>
                <a:rPr b="1" lang="pt-BR" sz="1000">
                  <a:solidFill>
                    <a:srgbClr val="6AA84F"/>
                  </a:solidFill>
                  <a:latin typeface="Montserrat"/>
                  <a:ea typeface="Montserrat"/>
                  <a:cs typeface="Montserrat"/>
                  <a:sym typeface="Montserrat"/>
                </a:rPr>
                <a:t>Todos</a:t>
              </a:r>
              <a:endParaRPr b="1" sz="1000">
                <a:solidFill>
                  <a:srgbClr val="6AA84F"/>
                </a:solidFill>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pt-BR" sz="1000">
                  <a:latin typeface="Montserrat"/>
                  <a:ea typeface="Montserrat"/>
                  <a:cs typeface="Montserrat"/>
                  <a:sym typeface="Montserrat"/>
                </a:rPr>
                <a:t>Não finalizaram = </a:t>
              </a:r>
              <a:r>
                <a:rPr b="1" lang="pt-BR" sz="1000">
                  <a:solidFill>
                    <a:srgbClr val="E69138"/>
                  </a:solidFill>
                  <a:latin typeface="Montserrat"/>
                  <a:ea typeface="Montserrat"/>
                  <a:cs typeface="Montserrat"/>
                  <a:sym typeface="Montserrat"/>
                </a:rPr>
                <a:t>Nenhum</a:t>
              </a:r>
              <a:endParaRPr b="1" sz="1000">
                <a:solidFill>
                  <a:srgbClr val="E69138"/>
                </a:solidFill>
                <a:latin typeface="Montserrat"/>
                <a:ea typeface="Montserrat"/>
                <a:cs typeface="Montserrat"/>
                <a:sym typeface="Montserrat"/>
              </a:endParaRPr>
            </a:p>
          </p:txBody>
        </p:sp>
      </p:grpSp>
      <p:pic>
        <p:nvPicPr>
          <p:cNvPr id="153" name="Google Shape;153;p20"/>
          <p:cNvPicPr preferRelativeResize="0"/>
          <p:nvPr/>
        </p:nvPicPr>
        <p:blipFill>
          <a:blip r:embed="rId4">
            <a:alphaModFix/>
          </a:blip>
          <a:stretch>
            <a:fillRect/>
          </a:stretch>
        </p:blipFill>
        <p:spPr>
          <a:xfrm>
            <a:off x="3682970" y="1338339"/>
            <a:ext cx="1306076" cy="1307201"/>
          </a:xfrm>
          <a:prstGeom prst="rect">
            <a:avLst/>
          </a:prstGeom>
          <a:noFill/>
          <a:ln>
            <a:noFill/>
          </a:ln>
        </p:spPr>
      </p:pic>
      <p:pic>
        <p:nvPicPr>
          <p:cNvPr id="154" name="Google Shape;154;p20"/>
          <p:cNvPicPr preferRelativeResize="0"/>
          <p:nvPr/>
        </p:nvPicPr>
        <p:blipFill>
          <a:blip r:embed="rId4">
            <a:alphaModFix/>
          </a:blip>
          <a:stretch>
            <a:fillRect/>
          </a:stretch>
        </p:blipFill>
        <p:spPr>
          <a:xfrm>
            <a:off x="5025795" y="1338339"/>
            <a:ext cx="1306076" cy="1307201"/>
          </a:xfrm>
          <a:prstGeom prst="rect">
            <a:avLst/>
          </a:prstGeom>
          <a:noFill/>
          <a:ln>
            <a:noFill/>
          </a:ln>
        </p:spPr>
      </p:pic>
      <p:sp>
        <p:nvSpPr>
          <p:cNvPr id="155" name="Google Shape;155;p20"/>
          <p:cNvSpPr txBox="1"/>
          <p:nvPr/>
        </p:nvSpPr>
        <p:spPr>
          <a:xfrm>
            <a:off x="3797750" y="1457264"/>
            <a:ext cx="1001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800">
                <a:solidFill>
                  <a:schemeClr val="dk1"/>
                </a:solidFill>
                <a:latin typeface="Montserrat Medium"/>
                <a:ea typeface="Montserrat Medium"/>
                <a:cs typeface="Montserrat Medium"/>
                <a:sym typeface="Montserrat Medium"/>
              </a:rPr>
              <a:t>Entrou rapidamente no Converse com Sebrae e viu com facilidade a funcionalidade</a:t>
            </a:r>
            <a:endParaRPr sz="8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800">
              <a:latin typeface="Montserrat Medium"/>
              <a:ea typeface="Montserrat Medium"/>
              <a:cs typeface="Montserrat Medium"/>
              <a:sym typeface="Montserrat Medium"/>
            </a:endParaRPr>
          </a:p>
        </p:txBody>
      </p:sp>
      <p:sp>
        <p:nvSpPr>
          <p:cNvPr id="156" name="Google Shape;156;p20"/>
          <p:cNvSpPr txBox="1"/>
          <p:nvPr/>
        </p:nvSpPr>
        <p:spPr>
          <a:xfrm>
            <a:off x="5172211" y="1457264"/>
            <a:ext cx="100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Interagiu com facilidade e de forma rápida</a:t>
            </a:r>
            <a:endParaRPr sz="800">
              <a:latin typeface="Montserrat Medium"/>
              <a:ea typeface="Montserrat Medium"/>
              <a:cs typeface="Montserrat Medium"/>
              <a:sym typeface="Montserrat Medium"/>
            </a:endParaRPr>
          </a:p>
        </p:txBody>
      </p:sp>
      <p:pic>
        <p:nvPicPr>
          <p:cNvPr id="157" name="Google Shape;157;p20" title="Chart"/>
          <p:cNvPicPr preferRelativeResize="0"/>
          <p:nvPr/>
        </p:nvPicPr>
        <p:blipFill>
          <a:blip r:embed="rId5">
            <a:alphaModFix/>
          </a:blip>
          <a:stretch>
            <a:fillRect/>
          </a:stretch>
        </p:blipFill>
        <p:spPr>
          <a:xfrm>
            <a:off x="4484312" y="2690900"/>
            <a:ext cx="3863742" cy="2389075"/>
          </a:xfrm>
          <a:prstGeom prst="rect">
            <a:avLst/>
          </a:prstGeom>
          <a:noFill/>
          <a:ln>
            <a:noFill/>
          </a:ln>
        </p:spPr>
      </p:pic>
      <p:pic>
        <p:nvPicPr>
          <p:cNvPr id="158" name="Google Shape;158;p20"/>
          <p:cNvPicPr preferRelativeResize="0"/>
          <p:nvPr/>
        </p:nvPicPr>
        <p:blipFill>
          <a:blip r:embed="rId6">
            <a:alphaModFix/>
          </a:blip>
          <a:stretch>
            <a:fillRect/>
          </a:stretch>
        </p:blipFill>
        <p:spPr>
          <a:xfrm>
            <a:off x="492559" y="2009801"/>
            <a:ext cx="2466232" cy="5143500"/>
          </a:xfrm>
          <a:prstGeom prst="rect">
            <a:avLst/>
          </a:prstGeom>
          <a:noFill/>
          <a:ln>
            <a:noFill/>
          </a:ln>
        </p:spPr>
      </p:pic>
      <p:pic>
        <p:nvPicPr>
          <p:cNvPr id="159" name="Google Shape;159;p20"/>
          <p:cNvPicPr preferRelativeResize="0"/>
          <p:nvPr/>
        </p:nvPicPr>
        <p:blipFill>
          <a:blip r:embed="rId4">
            <a:alphaModFix/>
          </a:blip>
          <a:stretch>
            <a:fillRect/>
          </a:stretch>
        </p:blipFill>
        <p:spPr>
          <a:xfrm>
            <a:off x="6326370" y="1338339"/>
            <a:ext cx="1306076" cy="1307201"/>
          </a:xfrm>
          <a:prstGeom prst="rect">
            <a:avLst/>
          </a:prstGeom>
          <a:noFill/>
          <a:ln>
            <a:noFill/>
          </a:ln>
        </p:spPr>
      </p:pic>
      <p:pic>
        <p:nvPicPr>
          <p:cNvPr id="160" name="Google Shape;160;p20"/>
          <p:cNvPicPr preferRelativeResize="0"/>
          <p:nvPr/>
        </p:nvPicPr>
        <p:blipFill>
          <a:blip r:embed="rId4">
            <a:alphaModFix/>
          </a:blip>
          <a:stretch>
            <a:fillRect/>
          </a:stretch>
        </p:blipFill>
        <p:spPr>
          <a:xfrm>
            <a:off x="7669195" y="1338339"/>
            <a:ext cx="1306076" cy="1307201"/>
          </a:xfrm>
          <a:prstGeom prst="rect">
            <a:avLst/>
          </a:prstGeom>
          <a:noFill/>
          <a:ln>
            <a:noFill/>
          </a:ln>
        </p:spPr>
      </p:pic>
      <p:sp>
        <p:nvSpPr>
          <p:cNvPr id="161" name="Google Shape;161;p20"/>
          <p:cNvSpPr txBox="1"/>
          <p:nvPr/>
        </p:nvSpPr>
        <p:spPr>
          <a:xfrm>
            <a:off x="7815611" y="1457264"/>
            <a:ext cx="10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Todos executaram com muita velocidade</a:t>
            </a:r>
            <a:endParaRPr sz="800">
              <a:latin typeface="Montserrat Medium"/>
              <a:ea typeface="Montserrat Medium"/>
              <a:cs typeface="Montserrat Medium"/>
              <a:sym typeface="Montserrat Medium"/>
            </a:endParaRPr>
          </a:p>
        </p:txBody>
      </p:sp>
      <p:sp>
        <p:nvSpPr>
          <p:cNvPr id="162" name="Google Shape;162;p20"/>
          <p:cNvSpPr txBox="1"/>
          <p:nvPr/>
        </p:nvSpPr>
        <p:spPr>
          <a:xfrm>
            <a:off x="6448776" y="1457264"/>
            <a:ext cx="10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Montserrat Medium"/>
                <a:ea typeface="Montserrat Medium"/>
                <a:cs typeface="Montserrat Medium"/>
                <a:sym typeface="Montserrat Medium"/>
              </a:rPr>
              <a:t>Pela experiência da missão anterior já sabia </a:t>
            </a:r>
            <a:r>
              <a:rPr lang="pt-BR" sz="800">
                <a:latin typeface="Montserrat Medium"/>
                <a:ea typeface="Montserrat Medium"/>
                <a:cs typeface="Montserrat Medium"/>
                <a:sym typeface="Montserrat Medium"/>
              </a:rPr>
              <a:t>onde</a:t>
            </a:r>
            <a:r>
              <a:rPr lang="pt-BR" sz="800">
                <a:latin typeface="Montserrat Medium"/>
                <a:ea typeface="Montserrat Medium"/>
                <a:cs typeface="Montserrat Medium"/>
                <a:sym typeface="Montserrat Medium"/>
              </a:rPr>
              <a:t> encontrar</a:t>
            </a:r>
            <a:endParaRPr sz="8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pic>
        <p:nvPicPr>
          <p:cNvPr id="167" name="Google Shape;167;p21"/>
          <p:cNvPicPr preferRelativeResize="0"/>
          <p:nvPr/>
        </p:nvPicPr>
        <p:blipFill>
          <a:blip r:embed="rId3">
            <a:alphaModFix/>
          </a:blip>
          <a:stretch>
            <a:fillRect/>
          </a:stretch>
        </p:blipFill>
        <p:spPr>
          <a:xfrm>
            <a:off x="785825" y="0"/>
            <a:ext cx="8358171" cy="5143501"/>
          </a:xfrm>
          <a:prstGeom prst="rect">
            <a:avLst/>
          </a:prstGeom>
          <a:noFill/>
          <a:ln>
            <a:noFill/>
          </a:ln>
        </p:spPr>
      </p:pic>
      <p:sp>
        <p:nvSpPr>
          <p:cNvPr id="168" name="Google Shape;168;p21"/>
          <p:cNvSpPr/>
          <p:nvPr/>
        </p:nvSpPr>
        <p:spPr>
          <a:xfrm>
            <a:off x="0" y="0"/>
            <a:ext cx="3526200" cy="5143500"/>
          </a:xfrm>
          <a:prstGeom prst="rect">
            <a:avLst/>
          </a:prstGeom>
          <a:solidFill>
            <a:srgbClr val="0C4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126825" y="154550"/>
            <a:ext cx="319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lt1"/>
                </a:solidFill>
                <a:latin typeface="Montserrat SemiBold"/>
                <a:ea typeface="Montserrat SemiBold"/>
                <a:cs typeface="Montserrat SemiBold"/>
                <a:sym typeface="Montserrat SemiBold"/>
              </a:rPr>
              <a:t>2ª MISSÃO</a:t>
            </a:r>
            <a:endParaRPr sz="1900">
              <a:solidFill>
                <a:schemeClr val="lt1"/>
              </a:solidFill>
              <a:latin typeface="Montserrat SemiBold"/>
              <a:ea typeface="Montserrat SemiBold"/>
              <a:cs typeface="Montserrat SemiBold"/>
              <a:sym typeface="Montserrat SemiBold"/>
            </a:endParaRPr>
          </a:p>
        </p:txBody>
      </p:sp>
      <p:sp>
        <p:nvSpPr>
          <p:cNvPr id="170" name="Google Shape;170;p21"/>
          <p:cNvSpPr txBox="1"/>
          <p:nvPr/>
        </p:nvSpPr>
        <p:spPr>
          <a:xfrm>
            <a:off x="154508" y="786100"/>
            <a:ext cx="31977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000">
                <a:solidFill>
                  <a:schemeClr val="lt1"/>
                </a:solidFill>
                <a:latin typeface="Montserrat Light"/>
                <a:ea typeface="Montserrat Light"/>
                <a:cs typeface="Montserrat Light"/>
                <a:sym typeface="Montserrat Light"/>
              </a:rPr>
              <a:t>“O Sebrae possui um serviço de um assistente virtual que consegue interpretar suas perguntas e respondê-las. Sabendo disso tente encontrar esse assistente e pergunte como parcelar a sua dívida”</a:t>
            </a:r>
            <a:endParaRPr sz="1000">
              <a:solidFill>
                <a:schemeClr val="lt1"/>
              </a:solidFill>
              <a:latin typeface="Montserrat Light"/>
              <a:ea typeface="Montserrat Light"/>
              <a:cs typeface="Montserrat Light"/>
              <a:sym typeface="Montserrat Light"/>
            </a:endParaRPr>
          </a:p>
          <a:p>
            <a:pPr indent="0" lvl="0" marL="0" rtl="0" algn="l">
              <a:lnSpc>
                <a:spcPct val="150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171" name="Google Shape;171;p21"/>
          <p:cNvPicPr preferRelativeResize="0"/>
          <p:nvPr/>
        </p:nvPicPr>
        <p:blipFill>
          <a:blip r:embed="rId4">
            <a:alphaModFix/>
          </a:blip>
          <a:stretch>
            <a:fillRect/>
          </a:stretch>
        </p:blipFill>
        <p:spPr>
          <a:xfrm>
            <a:off x="492559" y="2009801"/>
            <a:ext cx="2466232" cy="5143500"/>
          </a:xfrm>
          <a:prstGeom prst="rect">
            <a:avLst/>
          </a:prstGeom>
          <a:noFill/>
          <a:ln>
            <a:noFill/>
          </a:ln>
        </p:spPr>
      </p:pic>
      <p:pic>
        <p:nvPicPr>
          <p:cNvPr id="172" name="Google Shape;172;p21"/>
          <p:cNvPicPr preferRelativeResize="0"/>
          <p:nvPr/>
        </p:nvPicPr>
        <p:blipFill>
          <a:blip r:embed="rId5">
            <a:alphaModFix/>
          </a:blip>
          <a:stretch>
            <a:fillRect/>
          </a:stretch>
        </p:blipFill>
        <p:spPr>
          <a:xfrm>
            <a:off x="3678600" y="1550613"/>
            <a:ext cx="5313002" cy="20422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7" ma:contentTypeDescription="Create a new document." ma:contentTypeScope="" ma:versionID="95cfa1b356ebc00e7ae0651ac289c61a">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e4c6b8551cacebbb625ac86333d8910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Props1.xml><?xml version="1.0" encoding="utf-8"?>
<ds:datastoreItem xmlns:ds="http://schemas.openxmlformats.org/officeDocument/2006/customXml" ds:itemID="{E0E4A35F-E755-4717-A0C3-4C5B41A11ADF}"/>
</file>

<file path=customXml/itemProps2.xml><?xml version="1.0" encoding="utf-8"?>
<ds:datastoreItem xmlns:ds="http://schemas.openxmlformats.org/officeDocument/2006/customXml" ds:itemID="{3B31162C-0B02-4D66-B182-6759E94A248C}"/>
</file>

<file path=customXml/itemProps3.xml><?xml version="1.0" encoding="utf-8"?>
<ds:datastoreItem xmlns:ds="http://schemas.openxmlformats.org/officeDocument/2006/customXml" ds:itemID="{787EEFE0-28C5-4D15-B991-AD15B055C3F2}"/>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ies>
</file>